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9" r:id="rId3"/>
    <p:sldId id="260" r:id="rId4"/>
    <p:sldId id="261" r:id="rId5"/>
    <p:sldId id="267" r:id="rId6"/>
    <p:sldId id="268" r:id="rId7"/>
    <p:sldId id="269" r:id="rId8"/>
    <p:sldId id="271" r:id="rId9"/>
    <p:sldId id="272" r:id="rId10"/>
    <p:sldId id="257" r:id="rId11"/>
    <p:sldId id="273" r:id="rId12"/>
    <p:sldId id="262" r:id="rId13"/>
    <p:sldId id="274" r:id="rId14"/>
    <p:sldId id="275" r:id="rId15"/>
    <p:sldId id="266" r:id="rId16"/>
    <p:sldId id="276" r:id="rId17"/>
    <p:sldId id="278" r:id="rId18"/>
    <p:sldId id="279" r:id="rId19"/>
    <p:sldId id="280" r:id="rId20"/>
    <p:sldId id="281" r:id="rId21"/>
    <p:sldId id="282" r:id="rId22"/>
    <p:sldId id="270" r:id="rId23"/>
    <p:sldId id="265"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394" autoAdjust="0"/>
  </p:normalViewPr>
  <p:slideViewPr>
    <p:cSldViewPr snapToGrid="0">
      <p:cViewPr varScale="1">
        <p:scale>
          <a:sx n="68" d="100"/>
          <a:sy n="68" d="100"/>
        </p:scale>
        <p:origin x="90" y="19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D10CB3-C15F-4343-843B-29C1F848769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A2D199C-0BA1-455A-9B3E-3EC9158C1EC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8E5576A-286B-4426-88AF-CA054DD38F12}"/>
              </a:ext>
            </a:extLst>
          </p:cNvPr>
          <p:cNvSpPr>
            <a:spLocks noGrp="1"/>
          </p:cNvSpPr>
          <p:nvPr>
            <p:ph type="dt" sz="half" idx="10"/>
          </p:nvPr>
        </p:nvSpPr>
        <p:spPr/>
        <p:txBody>
          <a:bodyPr/>
          <a:lstStyle/>
          <a:p>
            <a:fld id="{5345C288-193E-4FDA-ABC0-0E8CC365C6EB}" type="datetimeFigureOut">
              <a:rPr lang="en-US" smtClean="0"/>
              <a:t>12/27/2019</a:t>
            </a:fld>
            <a:endParaRPr lang="en-US"/>
          </a:p>
        </p:txBody>
      </p:sp>
      <p:sp>
        <p:nvSpPr>
          <p:cNvPr id="5" name="Footer Placeholder 4">
            <a:extLst>
              <a:ext uri="{FF2B5EF4-FFF2-40B4-BE49-F238E27FC236}">
                <a16:creationId xmlns:a16="http://schemas.microsoft.com/office/drawing/2014/main" id="{62738403-8252-417F-81A6-B619B18C101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872666C-8286-435C-B2E0-474ECEE84176}"/>
              </a:ext>
            </a:extLst>
          </p:cNvPr>
          <p:cNvSpPr>
            <a:spLocks noGrp="1"/>
          </p:cNvSpPr>
          <p:nvPr>
            <p:ph type="sldNum" sz="quarter" idx="12"/>
          </p:nvPr>
        </p:nvSpPr>
        <p:spPr/>
        <p:txBody>
          <a:bodyPr/>
          <a:lstStyle/>
          <a:p>
            <a:fld id="{20A50CA1-4B4B-4720-86A4-A9E65BC99570}" type="slidenum">
              <a:rPr lang="en-US" smtClean="0"/>
              <a:t>‹#›</a:t>
            </a:fld>
            <a:endParaRPr lang="en-US"/>
          </a:p>
        </p:txBody>
      </p:sp>
    </p:spTree>
    <p:extLst>
      <p:ext uri="{BB962C8B-B14F-4D97-AF65-F5344CB8AC3E}">
        <p14:creationId xmlns:p14="http://schemas.microsoft.com/office/powerpoint/2010/main" val="23674281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37B929-7B9B-4903-9E8A-E716544D21E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4F5995B-BC54-449A-B41E-FCDE3A4E2D9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B1DCD1-5E97-4764-8FA3-41255BBAED6A}"/>
              </a:ext>
            </a:extLst>
          </p:cNvPr>
          <p:cNvSpPr>
            <a:spLocks noGrp="1"/>
          </p:cNvSpPr>
          <p:nvPr>
            <p:ph type="dt" sz="half" idx="10"/>
          </p:nvPr>
        </p:nvSpPr>
        <p:spPr/>
        <p:txBody>
          <a:bodyPr/>
          <a:lstStyle/>
          <a:p>
            <a:fld id="{5345C288-193E-4FDA-ABC0-0E8CC365C6EB}" type="datetimeFigureOut">
              <a:rPr lang="en-US" smtClean="0"/>
              <a:t>12/27/2019</a:t>
            </a:fld>
            <a:endParaRPr lang="en-US"/>
          </a:p>
        </p:txBody>
      </p:sp>
      <p:sp>
        <p:nvSpPr>
          <p:cNvPr id="5" name="Footer Placeholder 4">
            <a:extLst>
              <a:ext uri="{FF2B5EF4-FFF2-40B4-BE49-F238E27FC236}">
                <a16:creationId xmlns:a16="http://schemas.microsoft.com/office/drawing/2014/main" id="{CEAA66F4-CE05-4805-99BC-0FE2CC1D206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348803-D519-42A8-BA06-9255C76D3EEA}"/>
              </a:ext>
            </a:extLst>
          </p:cNvPr>
          <p:cNvSpPr>
            <a:spLocks noGrp="1"/>
          </p:cNvSpPr>
          <p:nvPr>
            <p:ph type="sldNum" sz="quarter" idx="12"/>
          </p:nvPr>
        </p:nvSpPr>
        <p:spPr/>
        <p:txBody>
          <a:bodyPr/>
          <a:lstStyle/>
          <a:p>
            <a:fld id="{20A50CA1-4B4B-4720-86A4-A9E65BC99570}" type="slidenum">
              <a:rPr lang="en-US" smtClean="0"/>
              <a:t>‹#›</a:t>
            </a:fld>
            <a:endParaRPr lang="en-US"/>
          </a:p>
        </p:txBody>
      </p:sp>
    </p:spTree>
    <p:extLst>
      <p:ext uri="{BB962C8B-B14F-4D97-AF65-F5344CB8AC3E}">
        <p14:creationId xmlns:p14="http://schemas.microsoft.com/office/powerpoint/2010/main" val="23546956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8872DE2-3CF9-4FCB-B2C2-7BB3BDC8C4C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7F17817-18A3-4936-B2C5-0C42A34AA4F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417DDAA-700B-43AE-B402-C2CC426E230B}"/>
              </a:ext>
            </a:extLst>
          </p:cNvPr>
          <p:cNvSpPr>
            <a:spLocks noGrp="1"/>
          </p:cNvSpPr>
          <p:nvPr>
            <p:ph type="dt" sz="half" idx="10"/>
          </p:nvPr>
        </p:nvSpPr>
        <p:spPr/>
        <p:txBody>
          <a:bodyPr/>
          <a:lstStyle/>
          <a:p>
            <a:fld id="{5345C288-193E-4FDA-ABC0-0E8CC365C6EB}" type="datetimeFigureOut">
              <a:rPr lang="en-US" smtClean="0"/>
              <a:t>12/27/2019</a:t>
            </a:fld>
            <a:endParaRPr lang="en-US"/>
          </a:p>
        </p:txBody>
      </p:sp>
      <p:sp>
        <p:nvSpPr>
          <p:cNvPr id="5" name="Footer Placeholder 4">
            <a:extLst>
              <a:ext uri="{FF2B5EF4-FFF2-40B4-BE49-F238E27FC236}">
                <a16:creationId xmlns:a16="http://schemas.microsoft.com/office/drawing/2014/main" id="{BFDD9DAA-616E-433A-96F5-F4B69A5E6B9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5712A1D-8FC5-43AB-965B-66A5CAD30350}"/>
              </a:ext>
            </a:extLst>
          </p:cNvPr>
          <p:cNvSpPr>
            <a:spLocks noGrp="1"/>
          </p:cNvSpPr>
          <p:nvPr>
            <p:ph type="sldNum" sz="quarter" idx="12"/>
          </p:nvPr>
        </p:nvSpPr>
        <p:spPr/>
        <p:txBody>
          <a:bodyPr/>
          <a:lstStyle/>
          <a:p>
            <a:fld id="{20A50CA1-4B4B-4720-86A4-A9E65BC99570}" type="slidenum">
              <a:rPr lang="en-US" smtClean="0"/>
              <a:t>‹#›</a:t>
            </a:fld>
            <a:endParaRPr lang="en-US"/>
          </a:p>
        </p:txBody>
      </p:sp>
    </p:spTree>
    <p:extLst>
      <p:ext uri="{BB962C8B-B14F-4D97-AF65-F5344CB8AC3E}">
        <p14:creationId xmlns:p14="http://schemas.microsoft.com/office/powerpoint/2010/main" val="9950507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66CAD-1EF0-47B3-8EC9-12935DAE95E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64C28F6-0E94-43D0-8096-56DC8565DC7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881E45B-8A52-4CCB-AA5B-783A8B3D8D4F}"/>
              </a:ext>
            </a:extLst>
          </p:cNvPr>
          <p:cNvSpPr>
            <a:spLocks noGrp="1"/>
          </p:cNvSpPr>
          <p:nvPr>
            <p:ph type="dt" sz="half" idx="10"/>
          </p:nvPr>
        </p:nvSpPr>
        <p:spPr/>
        <p:txBody>
          <a:bodyPr/>
          <a:lstStyle/>
          <a:p>
            <a:fld id="{5345C288-193E-4FDA-ABC0-0E8CC365C6EB}" type="datetimeFigureOut">
              <a:rPr lang="en-US" smtClean="0"/>
              <a:t>12/27/2019</a:t>
            </a:fld>
            <a:endParaRPr lang="en-US"/>
          </a:p>
        </p:txBody>
      </p:sp>
      <p:sp>
        <p:nvSpPr>
          <p:cNvPr id="5" name="Footer Placeholder 4">
            <a:extLst>
              <a:ext uri="{FF2B5EF4-FFF2-40B4-BE49-F238E27FC236}">
                <a16:creationId xmlns:a16="http://schemas.microsoft.com/office/drawing/2014/main" id="{6BE91AFB-9F44-43FA-9267-D94631FA3F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B630EA7-EF0D-447E-AECB-C711771AEDA1}"/>
              </a:ext>
            </a:extLst>
          </p:cNvPr>
          <p:cNvSpPr>
            <a:spLocks noGrp="1"/>
          </p:cNvSpPr>
          <p:nvPr>
            <p:ph type="sldNum" sz="quarter" idx="12"/>
          </p:nvPr>
        </p:nvSpPr>
        <p:spPr/>
        <p:txBody>
          <a:bodyPr/>
          <a:lstStyle/>
          <a:p>
            <a:fld id="{20A50CA1-4B4B-4720-86A4-A9E65BC99570}" type="slidenum">
              <a:rPr lang="en-US" smtClean="0"/>
              <a:t>‹#›</a:t>
            </a:fld>
            <a:endParaRPr lang="en-US"/>
          </a:p>
        </p:txBody>
      </p:sp>
    </p:spTree>
    <p:extLst>
      <p:ext uri="{BB962C8B-B14F-4D97-AF65-F5344CB8AC3E}">
        <p14:creationId xmlns:p14="http://schemas.microsoft.com/office/powerpoint/2010/main" val="38251807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72B5C9-7D15-4126-A6CE-D01DC84D22B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1E74C8A-3E14-4C2E-AEF5-3F6994EBB1E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F01FD74-C3A9-4EBF-A998-24D04BDEB5AF}"/>
              </a:ext>
            </a:extLst>
          </p:cNvPr>
          <p:cNvSpPr>
            <a:spLocks noGrp="1"/>
          </p:cNvSpPr>
          <p:nvPr>
            <p:ph type="dt" sz="half" idx="10"/>
          </p:nvPr>
        </p:nvSpPr>
        <p:spPr/>
        <p:txBody>
          <a:bodyPr/>
          <a:lstStyle/>
          <a:p>
            <a:fld id="{5345C288-193E-4FDA-ABC0-0E8CC365C6EB}" type="datetimeFigureOut">
              <a:rPr lang="en-US" smtClean="0"/>
              <a:t>12/27/2019</a:t>
            </a:fld>
            <a:endParaRPr lang="en-US"/>
          </a:p>
        </p:txBody>
      </p:sp>
      <p:sp>
        <p:nvSpPr>
          <p:cNvPr id="5" name="Footer Placeholder 4">
            <a:extLst>
              <a:ext uri="{FF2B5EF4-FFF2-40B4-BE49-F238E27FC236}">
                <a16:creationId xmlns:a16="http://schemas.microsoft.com/office/drawing/2014/main" id="{5C17CC25-137F-4AF2-9551-C007141A66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200F64C-6C9B-43E3-AE79-D95AE4E9654C}"/>
              </a:ext>
            </a:extLst>
          </p:cNvPr>
          <p:cNvSpPr>
            <a:spLocks noGrp="1"/>
          </p:cNvSpPr>
          <p:nvPr>
            <p:ph type="sldNum" sz="quarter" idx="12"/>
          </p:nvPr>
        </p:nvSpPr>
        <p:spPr/>
        <p:txBody>
          <a:bodyPr/>
          <a:lstStyle/>
          <a:p>
            <a:fld id="{20A50CA1-4B4B-4720-86A4-A9E65BC99570}" type="slidenum">
              <a:rPr lang="en-US" smtClean="0"/>
              <a:t>‹#›</a:t>
            </a:fld>
            <a:endParaRPr lang="en-US"/>
          </a:p>
        </p:txBody>
      </p:sp>
    </p:spTree>
    <p:extLst>
      <p:ext uri="{BB962C8B-B14F-4D97-AF65-F5344CB8AC3E}">
        <p14:creationId xmlns:p14="http://schemas.microsoft.com/office/powerpoint/2010/main" val="26076443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257B82-A66C-48C6-849E-1D8C205F99F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05457A8-5B9A-49A7-924C-0C6D6C52EE8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E5EAE28-8D7A-4F27-872B-BC8CC56C1BA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634A80C-B97A-43C4-A732-6620B3C03D7F}"/>
              </a:ext>
            </a:extLst>
          </p:cNvPr>
          <p:cNvSpPr>
            <a:spLocks noGrp="1"/>
          </p:cNvSpPr>
          <p:nvPr>
            <p:ph type="dt" sz="half" idx="10"/>
          </p:nvPr>
        </p:nvSpPr>
        <p:spPr/>
        <p:txBody>
          <a:bodyPr/>
          <a:lstStyle/>
          <a:p>
            <a:fld id="{5345C288-193E-4FDA-ABC0-0E8CC365C6EB}" type="datetimeFigureOut">
              <a:rPr lang="en-US" smtClean="0"/>
              <a:t>12/27/2019</a:t>
            </a:fld>
            <a:endParaRPr lang="en-US"/>
          </a:p>
        </p:txBody>
      </p:sp>
      <p:sp>
        <p:nvSpPr>
          <p:cNvPr id="6" name="Footer Placeholder 5">
            <a:extLst>
              <a:ext uri="{FF2B5EF4-FFF2-40B4-BE49-F238E27FC236}">
                <a16:creationId xmlns:a16="http://schemas.microsoft.com/office/drawing/2014/main" id="{1DE11E66-419F-41B4-B88C-8304A0D468F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BCB27C9-E4FD-4C82-8BAC-C671FE440384}"/>
              </a:ext>
            </a:extLst>
          </p:cNvPr>
          <p:cNvSpPr>
            <a:spLocks noGrp="1"/>
          </p:cNvSpPr>
          <p:nvPr>
            <p:ph type="sldNum" sz="quarter" idx="12"/>
          </p:nvPr>
        </p:nvSpPr>
        <p:spPr/>
        <p:txBody>
          <a:bodyPr/>
          <a:lstStyle/>
          <a:p>
            <a:fld id="{20A50CA1-4B4B-4720-86A4-A9E65BC99570}" type="slidenum">
              <a:rPr lang="en-US" smtClean="0"/>
              <a:t>‹#›</a:t>
            </a:fld>
            <a:endParaRPr lang="en-US"/>
          </a:p>
        </p:txBody>
      </p:sp>
    </p:spTree>
    <p:extLst>
      <p:ext uri="{BB962C8B-B14F-4D97-AF65-F5344CB8AC3E}">
        <p14:creationId xmlns:p14="http://schemas.microsoft.com/office/powerpoint/2010/main" val="1001287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BDEBF3-4D31-4984-BAD7-5EA68FA12A4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9795852-194F-4961-8A6D-296413F6D82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9C067ED-9648-4B94-9CB9-E56ED028089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1850EAF-5EBA-4970-B611-5E14436E039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8D92C52-6463-48E2-9BFB-C69BABCFF49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7DB19A4-D69D-4A53-BBB1-454D13C93FC5}"/>
              </a:ext>
            </a:extLst>
          </p:cNvPr>
          <p:cNvSpPr>
            <a:spLocks noGrp="1"/>
          </p:cNvSpPr>
          <p:nvPr>
            <p:ph type="dt" sz="half" idx="10"/>
          </p:nvPr>
        </p:nvSpPr>
        <p:spPr/>
        <p:txBody>
          <a:bodyPr/>
          <a:lstStyle/>
          <a:p>
            <a:fld id="{5345C288-193E-4FDA-ABC0-0E8CC365C6EB}" type="datetimeFigureOut">
              <a:rPr lang="en-US" smtClean="0"/>
              <a:t>12/27/2019</a:t>
            </a:fld>
            <a:endParaRPr lang="en-US"/>
          </a:p>
        </p:txBody>
      </p:sp>
      <p:sp>
        <p:nvSpPr>
          <p:cNvPr id="8" name="Footer Placeholder 7">
            <a:extLst>
              <a:ext uri="{FF2B5EF4-FFF2-40B4-BE49-F238E27FC236}">
                <a16:creationId xmlns:a16="http://schemas.microsoft.com/office/drawing/2014/main" id="{1DEC13B0-BE6D-41C9-B728-AB2A963AC51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946B488-A6D0-4438-8FA7-ADDA0B35AC74}"/>
              </a:ext>
            </a:extLst>
          </p:cNvPr>
          <p:cNvSpPr>
            <a:spLocks noGrp="1"/>
          </p:cNvSpPr>
          <p:nvPr>
            <p:ph type="sldNum" sz="quarter" idx="12"/>
          </p:nvPr>
        </p:nvSpPr>
        <p:spPr/>
        <p:txBody>
          <a:bodyPr/>
          <a:lstStyle/>
          <a:p>
            <a:fld id="{20A50CA1-4B4B-4720-86A4-A9E65BC99570}" type="slidenum">
              <a:rPr lang="en-US" smtClean="0"/>
              <a:t>‹#›</a:t>
            </a:fld>
            <a:endParaRPr lang="en-US"/>
          </a:p>
        </p:txBody>
      </p:sp>
    </p:spTree>
    <p:extLst>
      <p:ext uri="{BB962C8B-B14F-4D97-AF65-F5344CB8AC3E}">
        <p14:creationId xmlns:p14="http://schemas.microsoft.com/office/powerpoint/2010/main" val="29180977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918365-EBCE-481A-96B4-2F178663976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A5F07CB-DC74-4B2C-AB30-95FD92576841}"/>
              </a:ext>
            </a:extLst>
          </p:cNvPr>
          <p:cNvSpPr>
            <a:spLocks noGrp="1"/>
          </p:cNvSpPr>
          <p:nvPr>
            <p:ph type="dt" sz="half" idx="10"/>
          </p:nvPr>
        </p:nvSpPr>
        <p:spPr/>
        <p:txBody>
          <a:bodyPr/>
          <a:lstStyle/>
          <a:p>
            <a:fld id="{5345C288-193E-4FDA-ABC0-0E8CC365C6EB}" type="datetimeFigureOut">
              <a:rPr lang="en-US" smtClean="0"/>
              <a:t>12/27/2019</a:t>
            </a:fld>
            <a:endParaRPr lang="en-US"/>
          </a:p>
        </p:txBody>
      </p:sp>
      <p:sp>
        <p:nvSpPr>
          <p:cNvPr id="4" name="Footer Placeholder 3">
            <a:extLst>
              <a:ext uri="{FF2B5EF4-FFF2-40B4-BE49-F238E27FC236}">
                <a16:creationId xmlns:a16="http://schemas.microsoft.com/office/drawing/2014/main" id="{4888FCAE-675F-495E-9F5A-01C9C68206E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AE088C6-FC9C-431A-BAFC-7B56C49B7528}"/>
              </a:ext>
            </a:extLst>
          </p:cNvPr>
          <p:cNvSpPr>
            <a:spLocks noGrp="1"/>
          </p:cNvSpPr>
          <p:nvPr>
            <p:ph type="sldNum" sz="quarter" idx="12"/>
          </p:nvPr>
        </p:nvSpPr>
        <p:spPr/>
        <p:txBody>
          <a:bodyPr/>
          <a:lstStyle/>
          <a:p>
            <a:fld id="{20A50CA1-4B4B-4720-86A4-A9E65BC99570}" type="slidenum">
              <a:rPr lang="en-US" smtClean="0"/>
              <a:t>‹#›</a:t>
            </a:fld>
            <a:endParaRPr lang="en-US"/>
          </a:p>
        </p:txBody>
      </p:sp>
    </p:spTree>
    <p:extLst>
      <p:ext uri="{BB962C8B-B14F-4D97-AF65-F5344CB8AC3E}">
        <p14:creationId xmlns:p14="http://schemas.microsoft.com/office/powerpoint/2010/main" val="16305744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F624A81-8E99-4F0C-B628-D8D2A6322C57}"/>
              </a:ext>
            </a:extLst>
          </p:cNvPr>
          <p:cNvSpPr>
            <a:spLocks noGrp="1"/>
          </p:cNvSpPr>
          <p:nvPr>
            <p:ph type="dt" sz="half" idx="10"/>
          </p:nvPr>
        </p:nvSpPr>
        <p:spPr/>
        <p:txBody>
          <a:bodyPr/>
          <a:lstStyle/>
          <a:p>
            <a:fld id="{5345C288-193E-4FDA-ABC0-0E8CC365C6EB}" type="datetimeFigureOut">
              <a:rPr lang="en-US" smtClean="0"/>
              <a:t>12/27/2019</a:t>
            </a:fld>
            <a:endParaRPr lang="en-US"/>
          </a:p>
        </p:txBody>
      </p:sp>
      <p:sp>
        <p:nvSpPr>
          <p:cNvPr id="3" name="Footer Placeholder 2">
            <a:extLst>
              <a:ext uri="{FF2B5EF4-FFF2-40B4-BE49-F238E27FC236}">
                <a16:creationId xmlns:a16="http://schemas.microsoft.com/office/drawing/2014/main" id="{1E9713C6-65F7-4499-865B-7EA168B6FC2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6E9CB32-D206-4904-BF02-41D1B08F8107}"/>
              </a:ext>
            </a:extLst>
          </p:cNvPr>
          <p:cNvSpPr>
            <a:spLocks noGrp="1"/>
          </p:cNvSpPr>
          <p:nvPr>
            <p:ph type="sldNum" sz="quarter" idx="12"/>
          </p:nvPr>
        </p:nvSpPr>
        <p:spPr/>
        <p:txBody>
          <a:bodyPr/>
          <a:lstStyle/>
          <a:p>
            <a:fld id="{20A50CA1-4B4B-4720-86A4-A9E65BC99570}" type="slidenum">
              <a:rPr lang="en-US" smtClean="0"/>
              <a:t>‹#›</a:t>
            </a:fld>
            <a:endParaRPr lang="en-US"/>
          </a:p>
        </p:txBody>
      </p:sp>
    </p:spTree>
    <p:extLst>
      <p:ext uri="{BB962C8B-B14F-4D97-AF65-F5344CB8AC3E}">
        <p14:creationId xmlns:p14="http://schemas.microsoft.com/office/powerpoint/2010/main" val="15266389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1CAC4A-F7E5-4D3F-BC24-2E0EE7B4D27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D2B93BB-7F1C-4DB1-A94E-08610A06A90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3945833-6B81-421A-A70B-F14331DEC4F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2A334FB-1815-49DB-BB40-800F238CCB8D}"/>
              </a:ext>
            </a:extLst>
          </p:cNvPr>
          <p:cNvSpPr>
            <a:spLocks noGrp="1"/>
          </p:cNvSpPr>
          <p:nvPr>
            <p:ph type="dt" sz="half" idx="10"/>
          </p:nvPr>
        </p:nvSpPr>
        <p:spPr/>
        <p:txBody>
          <a:bodyPr/>
          <a:lstStyle/>
          <a:p>
            <a:fld id="{5345C288-193E-4FDA-ABC0-0E8CC365C6EB}" type="datetimeFigureOut">
              <a:rPr lang="en-US" smtClean="0"/>
              <a:t>12/27/2019</a:t>
            </a:fld>
            <a:endParaRPr lang="en-US"/>
          </a:p>
        </p:txBody>
      </p:sp>
      <p:sp>
        <p:nvSpPr>
          <p:cNvPr id="6" name="Footer Placeholder 5">
            <a:extLst>
              <a:ext uri="{FF2B5EF4-FFF2-40B4-BE49-F238E27FC236}">
                <a16:creationId xmlns:a16="http://schemas.microsoft.com/office/drawing/2014/main" id="{6B32C636-7288-40EB-803D-AA671A3BE93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B3BA8C6-FD86-4DC4-8C74-FF79904FAF72}"/>
              </a:ext>
            </a:extLst>
          </p:cNvPr>
          <p:cNvSpPr>
            <a:spLocks noGrp="1"/>
          </p:cNvSpPr>
          <p:nvPr>
            <p:ph type="sldNum" sz="quarter" idx="12"/>
          </p:nvPr>
        </p:nvSpPr>
        <p:spPr/>
        <p:txBody>
          <a:bodyPr/>
          <a:lstStyle/>
          <a:p>
            <a:fld id="{20A50CA1-4B4B-4720-86A4-A9E65BC99570}" type="slidenum">
              <a:rPr lang="en-US" smtClean="0"/>
              <a:t>‹#›</a:t>
            </a:fld>
            <a:endParaRPr lang="en-US"/>
          </a:p>
        </p:txBody>
      </p:sp>
    </p:spTree>
    <p:extLst>
      <p:ext uri="{BB962C8B-B14F-4D97-AF65-F5344CB8AC3E}">
        <p14:creationId xmlns:p14="http://schemas.microsoft.com/office/powerpoint/2010/main" val="39762603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B4BC52-3D71-4568-A216-34488AD0A6A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610DFEB-3912-47EC-8DED-079EDC8CC96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4DCC064-D991-4CE1-8DD0-3FF8144B4FB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B92307E-163F-4CEB-94AC-2EBA53747E0C}"/>
              </a:ext>
            </a:extLst>
          </p:cNvPr>
          <p:cNvSpPr>
            <a:spLocks noGrp="1"/>
          </p:cNvSpPr>
          <p:nvPr>
            <p:ph type="dt" sz="half" idx="10"/>
          </p:nvPr>
        </p:nvSpPr>
        <p:spPr/>
        <p:txBody>
          <a:bodyPr/>
          <a:lstStyle/>
          <a:p>
            <a:fld id="{5345C288-193E-4FDA-ABC0-0E8CC365C6EB}" type="datetimeFigureOut">
              <a:rPr lang="en-US" smtClean="0"/>
              <a:t>12/27/2019</a:t>
            </a:fld>
            <a:endParaRPr lang="en-US"/>
          </a:p>
        </p:txBody>
      </p:sp>
      <p:sp>
        <p:nvSpPr>
          <p:cNvPr id="6" name="Footer Placeholder 5">
            <a:extLst>
              <a:ext uri="{FF2B5EF4-FFF2-40B4-BE49-F238E27FC236}">
                <a16:creationId xmlns:a16="http://schemas.microsoft.com/office/drawing/2014/main" id="{DA686640-4B7A-4DFE-A182-3F500CBF9CA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9C1987A-A1DF-401E-B6BC-F49524550E65}"/>
              </a:ext>
            </a:extLst>
          </p:cNvPr>
          <p:cNvSpPr>
            <a:spLocks noGrp="1"/>
          </p:cNvSpPr>
          <p:nvPr>
            <p:ph type="sldNum" sz="quarter" idx="12"/>
          </p:nvPr>
        </p:nvSpPr>
        <p:spPr/>
        <p:txBody>
          <a:bodyPr/>
          <a:lstStyle/>
          <a:p>
            <a:fld id="{20A50CA1-4B4B-4720-86A4-A9E65BC99570}" type="slidenum">
              <a:rPr lang="en-US" smtClean="0"/>
              <a:t>‹#›</a:t>
            </a:fld>
            <a:endParaRPr lang="en-US"/>
          </a:p>
        </p:txBody>
      </p:sp>
    </p:spTree>
    <p:extLst>
      <p:ext uri="{BB962C8B-B14F-4D97-AF65-F5344CB8AC3E}">
        <p14:creationId xmlns:p14="http://schemas.microsoft.com/office/powerpoint/2010/main" val="40232132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4729F28-603E-4AFD-8184-E8153BE9E34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5BEB5FD-9FAC-4784-ADBC-99C04799ACE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1438897-8419-4AA6-B5B3-3A2BD981608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45C288-193E-4FDA-ABC0-0E8CC365C6EB}" type="datetimeFigureOut">
              <a:rPr lang="en-US" smtClean="0"/>
              <a:t>12/27/2019</a:t>
            </a:fld>
            <a:endParaRPr lang="en-US"/>
          </a:p>
        </p:txBody>
      </p:sp>
      <p:sp>
        <p:nvSpPr>
          <p:cNvPr id="5" name="Footer Placeholder 4">
            <a:extLst>
              <a:ext uri="{FF2B5EF4-FFF2-40B4-BE49-F238E27FC236}">
                <a16:creationId xmlns:a16="http://schemas.microsoft.com/office/drawing/2014/main" id="{9D04470B-23A3-498F-9C62-1672AE03041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732B671-E11D-4383-8045-705C420EFC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0A50CA1-4B4B-4720-86A4-A9E65BC99570}" type="slidenum">
              <a:rPr lang="en-US" smtClean="0"/>
              <a:t>‹#›</a:t>
            </a:fld>
            <a:endParaRPr lang="en-US"/>
          </a:p>
        </p:txBody>
      </p:sp>
    </p:spTree>
    <p:extLst>
      <p:ext uri="{BB962C8B-B14F-4D97-AF65-F5344CB8AC3E}">
        <p14:creationId xmlns:p14="http://schemas.microsoft.com/office/powerpoint/2010/main" val="365087445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1.xml"/><Relationship Id="rId4" Type="http://schemas.openxmlformats.org/officeDocument/2006/relationships/image" Target="../media/image6.jpe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hyperlink" Target="https://vi.wikipedia.org/wiki/Pixel" TargetMode="External"/><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hyperlink" Target="https://nttuan8.com/bai-1-linear-regression-va-gradient-descent/#Ma_tran" TargetMode="External"/><Relationship Id="rId2" Type="http://schemas.openxmlformats.org/officeDocument/2006/relationships/image" Target="../media/image12.jpeg"/><Relationship Id="rId1" Type="http://schemas.openxmlformats.org/officeDocument/2006/relationships/slideLayout" Target="../slideLayouts/slideLayout1.xml"/><Relationship Id="rId5" Type="http://schemas.openxmlformats.org/officeDocument/2006/relationships/image" Target="../media/image1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D73D3020-5D94-40EB-99E7-FFD6842BFB95}"/>
              </a:ext>
            </a:extLst>
          </p:cNvPr>
          <p:cNvSpPr>
            <a:spLocks noGrp="1"/>
          </p:cNvSpPr>
          <p:nvPr>
            <p:ph type="ctrTitle"/>
          </p:nvPr>
        </p:nvSpPr>
        <p:spPr>
          <a:xfrm>
            <a:off x="1310640" y="417601"/>
            <a:ext cx="9357360" cy="1028700"/>
          </a:xfrm>
        </p:spPr>
        <p:txBody>
          <a:bodyPr>
            <a:normAutofit fontScale="90000"/>
          </a:bodyPr>
          <a:lstStyle/>
          <a:p>
            <a:pPr>
              <a:lnSpc>
                <a:spcPct val="150000"/>
              </a:lnSpc>
            </a:pPr>
            <a:r>
              <a:rPr lang="vi-VN" sz="2400" b="1">
                <a:solidFill>
                  <a:srgbClr val="00B0F0"/>
                </a:solidFill>
              </a:rPr>
              <a:t>TRƯỜNG ĐẠI HỌC SƯ PHẠM KỸ THUẬT TP.HCM</a:t>
            </a:r>
            <a:br>
              <a:rPr lang="vi-VN" sz="2400" b="1">
                <a:solidFill>
                  <a:schemeClr val="bg1"/>
                </a:solidFill>
              </a:rPr>
            </a:br>
            <a:r>
              <a:rPr lang="vi-VN" sz="2000" b="1" u="sng">
                <a:solidFill>
                  <a:schemeClr val="bg1"/>
                </a:solidFill>
              </a:rPr>
              <a:t>KHOA ĐÀO TẠO CHẤT LƯỢNG CAO</a:t>
            </a:r>
            <a:endParaRPr lang="en-US" sz="2000" b="1" u="sng">
              <a:solidFill>
                <a:schemeClr val="bg1"/>
              </a:solidFill>
            </a:endParaRPr>
          </a:p>
        </p:txBody>
      </p:sp>
      <p:sp>
        <p:nvSpPr>
          <p:cNvPr id="11" name="Subtitle 2">
            <a:extLst>
              <a:ext uri="{FF2B5EF4-FFF2-40B4-BE49-F238E27FC236}">
                <a16:creationId xmlns:a16="http://schemas.microsoft.com/office/drawing/2014/main" id="{87CEB90E-63E7-4155-B2A0-278CB292E9A1}"/>
              </a:ext>
            </a:extLst>
          </p:cNvPr>
          <p:cNvSpPr>
            <a:spLocks noGrp="1"/>
          </p:cNvSpPr>
          <p:nvPr>
            <p:ph type="subTitle" idx="1"/>
          </p:nvPr>
        </p:nvSpPr>
        <p:spPr>
          <a:xfrm>
            <a:off x="1779270" y="1905966"/>
            <a:ext cx="8420100" cy="581342"/>
          </a:xfrm>
        </p:spPr>
        <p:txBody>
          <a:bodyPr>
            <a:normAutofit/>
          </a:bodyPr>
          <a:lstStyle/>
          <a:p>
            <a:r>
              <a:rPr lang="vi-VN" sz="2000" b="1">
                <a:solidFill>
                  <a:schemeClr val="bg1"/>
                </a:solidFill>
              </a:rPr>
              <a:t>MÔN HỌC:</a:t>
            </a:r>
            <a:r>
              <a:rPr lang="en-US" sz="2000" b="1">
                <a:solidFill>
                  <a:schemeClr val="bg1"/>
                </a:solidFill>
              </a:rPr>
              <a:t> ĐỒ ÁN 1</a:t>
            </a:r>
          </a:p>
        </p:txBody>
      </p:sp>
      <p:sp>
        <p:nvSpPr>
          <p:cNvPr id="12" name="TextBox 11">
            <a:extLst>
              <a:ext uri="{FF2B5EF4-FFF2-40B4-BE49-F238E27FC236}">
                <a16:creationId xmlns:a16="http://schemas.microsoft.com/office/drawing/2014/main" id="{1D9E6E37-F59C-4317-8283-BBBB5D13C438}"/>
              </a:ext>
            </a:extLst>
          </p:cNvPr>
          <p:cNvSpPr txBox="1"/>
          <p:nvPr/>
        </p:nvSpPr>
        <p:spPr>
          <a:xfrm>
            <a:off x="3977640" y="2742980"/>
            <a:ext cx="4229100" cy="307777"/>
          </a:xfrm>
          <a:prstGeom prst="rect">
            <a:avLst/>
          </a:prstGeom>
          <a:noFill/>
        </p:spPr>
        <p:txBody>
          <a:bodyPr wrap="square" rtlCol="0">
            <a:spAutoFit/>
          </a:bodyPr>
          <a:lstStyle/>
          <a:p>
            <a:pPr algn="ctr"/>
            <a:r>
              <a:rPr lang="vi-VN" sz="1400" b="1">
                <a:solidFill>
                  <a:schemeClr val="bg1"/>
                </a:solidFill>
              </a:rPr>
              <a:t>BÁO CÁO </a:t>
            </a:r>
            <a:r>
              <a:rPr lang="en-US" sz="1400" b="1">
                <a:solidFill>
                  <a:schemeClr val="bg1"/>
                </a:solidFill>
              </a:rPr>
              <a:t>CUỐI KÌ</a:t>
            </a:r>
          </a:p>
        </p:txBody>
      </p:sp>
      <p:sp>
        <p:nvSpPr>
          <p:cNvPr id="13" name="TextBox 12">
            <a:extLst>
              <a:ext uri="{FF2B5EF4-FFF2-40B4-BE49-F238E27FC236}">
                <a16:creationId xmlns:a16="http://schemas.microsoft.com/office/drawing/2014/main" id="{597C2809-D3D2-46BA-AA5C-22DD4AA06415}"/>
              </a:ext>
            </a:extLst>
          </p:cNvPr>
          <p:cNvSpPr txBox="1"/>
          <p:nvPr/>
        </p:nvSpPr>
        <p:spPr>
          <a:xfrm>
            <a:off x="3703320" y="3306429"/>
            <a:ext cx="4777740" cy="307777"/>
          </a:xfrm>
          <a:prstGeom prst="rect">
            <a:avLst/>
          </a:prstGeom>
          <a:noFill/>
        </p:spPr>
        <p:txBody>
          <a:bodyPr wrap="square" rtlCol="0">
            <a:spAutoFit/>
          </a:bodyPr>
          <a:lstStyle/>
          <a:p>
            <a:pPr algn="ctr"/>
            <a:r>
              <a:rPr lang="en-US" sz="1400" b="1">
                <a:solidFill>
                  <a:schemeClr val="bg1"/>
                </a:solidFill>
              </a:rPr>
              <a:t>XÂY DỰNG PHẦN MỀM NHẬN DIỆN KHUÔN MẶT VÀ ĐỒ VẬT</a:t>
            </a:r>
          </a:p>
        </p:txBody>
      </p:sp>
      <p:pic>
        <p:nvPicPr>
          <p:cNvPr id="14" name="Picture 13" descr="Káº¿t quáº£ hÃ¬nh áº£nh cho output device">
            <a:extLst>
              <a:ext uri="{FF2B5EF4-FFF2-40B4-BE49-F238E27FC236}">
                <a16:creationId xmlns:a16="http://schemas.microsoft.com/office/drawing/2014/main" id="{9D68F8C3-AA59-420B-8318-0051D17C834F}"/>
              </a:ext>
            </a:extLst>
          </p:cNvPr>
          <p:cNvPicPr/>
          <p:nvPr/>
        </p:nvPicPr>
        <p:blipFill rotWithShape="1">
          <a:blip r:embed="rId2">
            <a:extLst>
              <a:ext uri="{28A0092B-C50C-407E-A947-70E740481C1C}">
                <a14:useLocalDpi xmlns:a14="http://schemas.microsoft.com/office/drawing/2010/main" val="0"/>
              </a:ext>
            </a:extLst>
          </a:blip>
          <a:srcRect l="33792" t="35852" b="15827"/>
          <a:stretch/>
        </p:blipFill>
        <p:spPr bwMode="auto">
          <a:xfrm>
            <a:off x="3851910" y="4307148"/>
            <a:ext cx="4629150" cy="1995805"/>
          </a:xfrm>
          <a:prstGeom prst="rect">
            <a:avLst/>
          </a:prstGeom>
          <a:noFill/>
          <a:ln>
            <a:noFill/>
          </a:ln>
          <a:extLst>
            <a:ext uri="{53640926-AAD7-44D8-BBD7-CCE9431645EC}">
              <a14:shadowObscured xmlns:a14="http://schemas.microsoft.com/office/drawing/2010/main"/>
            </a:ext>
          </a:extLst>
        </p:spPr>
      </p:pic>
      <p:pic>
        <p:nvPicPr>
          <p:cNvPr id="15" name="Picture 4" descr="HÃ¬nh áº£nh cÃ³ liÃªn quan">
            <a:extLst>
              <a:ext uri="{FF2B5EF4-FFF2-40B4-BE49-F238E27FC236}">
                <a16:creationId xmlns:a16="http://schemas.microsoft.com/office/drawing/2014/main" id="{45B29021-53FB-4CAE-8946-93886E1BFD9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576904" y="448081"/>
            <a:ext cx="1223302" cy="1223302"/>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6" descr="HÃ¬nh áº£nh cÃ³ liÃªn quan">
            <a:extLst>
              <a:ext uri="{FF2B5EF4-FFF2-40B4-BE49-F238E27FC236}">
                <a16:creationId xmlns:a16="http://schemas.microsoft.com/office/drawing/2014/main" id="{B0C2DF24-E102-4984-B6C5-43AC85657E4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07129" y="470768"/>
            <a:ext cx="1026175" cy="13020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67827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2BB6C39-0AE6-4445-9AAC-7046CD2904F2}"/>
              </a:ext>
            </a:extLst>
          </p:cNvPr>
          <p:cNvSpPr/>
          <p:nvPr/>
        </p:nvSpPr>
        <p:spPr>
          <a:xfrm>
            <a:off x="1181100" y="940827"/>
            <a:ext cx="1238250" cy="2343150"/>
          </a:xfrm>
          <a:prstGeom prst="rect">
            <a:avLst/>
          </a:prstGeom>
          <a:solidFill>
            <a:schemeClr val="bg2">
              <a:lumMod val="9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105124C-A5EC-48CA-A6A2-EB7A5975CBC1}"/>
              </a:ext>
            </a:extLst>
          </p:cNvPr>
          <p:cNvSpPr/>
          <p:nvPr/>
        </p:nvSpPr>
        <p:spPr>
          <a:xfrm>
            <a:off x="2767012" y="940827"/>
            <a:ext cx="1238250" cy="2343150"/>
          </a:xfrm>
          <a:prstGeom prst="rect">
            <a:avLst/>
          </a:prstGeom>
          <a:solidFill>
            <a:schemeClr val="bg2">
              <a:lumMod val="9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7B7668A-05A7-460D-975B-C791842CC195}"/>
              </a:ext>
            </a:extLst>
          </p:cNvPr>
          <p:cNvSpPr/>
          <p:nvPr/>
        </p:nvSpPr>
        <p:spPr>
          <a:xfrm>
            <a:off x="4352925" y="940827"/>
            <a:ext cx="1238250" cy="2343150"/>
          </a:xfrm>
          <a:prstGeom prst="rect">
            <a:avLst/>
          </a:prstGeom>
          <a:solidFill>
            <a:schemeClr val="bg2">
              <a:lumMod val="9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C34285F-A6D7-40CE-9F02-1A9856059974}"/>
              </a:ext>
            </a:extLst>
          </p:cNvPr>
          <p:cNvSpPr/>
          <p:nvPr/>
        </p:nvSpPr>
        <p:spPr>
          <a:xfrm>
            <a:off x="5867400" y="940827"/>
            <a:ext cx="1238250" cy="2343150"/>
          </a:xfrm>
          <a:prstGeom prst="rect">
            <a:avLst/>
          </a:prstGeom>
          <a:solidFill>
            <a:schemeClr val="bg2">
              <a:lumMod val="9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9F4C781-9B96-42A6-A9A2-8F681009E1E4}"/>
              </a:ext>
            </a:extLst>
          </p:cNvPr>
          <p:cNvSpPr/>
          <p:nvPr/>
        </p:nvSpPr>
        <p:spPr>
          <a:xfrm>
            <a:off x="7453313" y="940827"/>
            <a:ext cx="1238250" cy="2343150"/>
          </a:xfrm>
          <a:prstGeom prst="rect">
            <a:avLst/>
          </a:prstGeom>
          <a:solidFill>
            <a:schemeClr val="bg2">
              <a:lumMod val="9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7782D721-4853-47DB-8D0D-40E6D7429A4D}"/>
              </a:ext>
            </a:extLst>
          </p:cNvPr>
          <p:cNvSpPr/>
          <p:nvPr/>
        </p:nvSpPr>
        <p:spPr>
          <a:xfrm>
            <a:off x="9772650" y="940827"/>
            <a:ext cx="1238250" cy="2343150"/>
          </a:xfrm>
          <a:prstGeom prst="rect">
            <a:avLst/>
          </a:prstGeom>
          <a:solidFill>
            <a:schemeClr val="bg2">
              <a:lumMod val="9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58C5E044-8032-42F7-954E-3632C265ACFC}"/>
              </a:ext>
            </a:extLst>
          </p:cNvPr>
          <p:cNvPicPr>
            <a:picLocks noChangeAspect="1"/>
          </p:cNvPicPr>
          <p:nvPr/>
        </p:nvPicPr>
        <p:blipFill rotWithShape="1">
          <a:blip r:embed="rId2"/>
          <a:srcRect l="33299" t="18551" r="25882"/>
          <a:stretch/>
        </p:blipFill>
        <p:spPr>
          <a:xfrm>
            <a:off x="9004363" y="3654859"/>
            <a:ext cx="1981200" cy="2928052"/>
          </a:xfrm>
          <a:prstGeom prst="rect">
            <a:avLst/>
          </a:prstGeom>
        </p:spPr>
      </p:pic>
      <p:pic>
        <p:nvPicPr>
          <p:cNvPr id="18" name="Picture 17">
            <a:extLst>
              <a:ext uri="{FF2B5EF4-FFF2-40B4-BE49-F238E27FC236}">
                <a16:creationId xmlns:a16="http://schemas.microsoft.com/office/drawing/2014/main" id="{0B323D57-6446-462A-B6F1-D9B8E3C238F0}"/>
              </a:ext>
            </a:extLst>
          </p:cNvPr>
          <p:cNvPicPr>
            <a:picLocks noChangeAspect="1"/>
          </p:cNvPicPr>
          <p:nvPr/>
        </p:nvPicPr>
        <p:blipFill rotWithShape="1">
          <a:blip r:embed="rId2"/>
          <a:srcRect l="33299" t="18551" r="25882"/>
          <a:stretch/>
        </p:blipFill>
        <p:spPr>
          <a:xfrm>
            <a:off x="4972050" y="3654859"/>
            <a:ext cx="1981200" cy="2928052"/>
          </a:xfrm>
          <a:prstGeom prst="rect">
            <a:avLst/>
          </a:prstGeom>
        </p:spPr>
      </p:pic>
      <p:sp>
        <p:nvSpPr>
          <p:cNvPr id="19" name="Rectangle 18">
            <a:extLst>
              <a:ext uri="{FF2B5EF4-FFF2-40B4-BE49-F238E27FC236}">
                <a16:creationId xmlns:a16="http://schemas.microsoft.com/office/drawing/2014/main" id="{7D13800B-6F3F-4BC3-94A0-24503CACF99A}"/>
              </a:ext>
            </a:extLst>
          </p:cNvPr>
          <p:cNvSpPr/>
          <p:nvPr/>
        </p:nvSpPr>
        <p:spPr>
          <a:xfrm>
            <a:off x="1181100" y="1297877"/>
            <a:ext cx="1238249" cy="8557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DEFDF72E-5DF9-4E96-A2A1-45DD9CB1237E}"/>
              </a:ext>
            </a:extLst>
          </p:cNvPr>
          <p:cNvSpPr/>
          <p:nvPr/>
        </p:nvSpPr>
        <p:spPr>
          <a:xfrm>
            <a:off x="1181099" y="1403173"/>
            <a:ext cx="1238249" cy="11301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EDD5B8C-57B7-4EDE-81DD-E3838ED48422}"/>
              </a:ext>
            </a:extLst>
          </p:cNvPr>
          <p:cNvSpPr/>
          <p:nvPr/>
        </p:nvSpPr>
        <p:spPr>
          <a:xfrm>
            <a:off x="3304375" y="1810708"/>
            <a:ext cx="107475" cy="7121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B8A11F77-EA7C-4B00-8023-24A8042F8134}"/>
              </a:ext>
            </a:extLst>
          </p:cNvPr>
          <p:cNvSpPr/>
          <p:nvPr/>
        </p:nvSpPr>
        <p:spPr>
          <a:xfrm>
            <a:off x="3426836" y="1810708"/>
            <a:ext cx="107475" cy="71214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41BEBC58-B035-4175-BA3D-8A644F9561DE}"/>
              </a:ext>
            </a:extLst>
          </p:cNvPr>
          <p:cNvSpPr/>
          <p:nvPr/>
        </p:nvSpPr>
        <p:spPr>
          <a:xfrm>
            <a:off x="3195293" y="1810708"/>
            <a:ext cx="107475" cy="71214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94C46A47-0E3C-4CCC-907A-1ED61D5A8E53}"/>
              </a:ext>
            </a:extLst>
          </p:cNvPr>
          <p:cNvSpPr/>
          <p:nvPr/>
        </p:nvSpPr>
        <p:spPr>
          <a:xfrm>
            <a:off x="4390238" y="1457963"/>
            <a:ext cx="404140" cy="1130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E4FA15F6-5874-4798-8B01-75F80C391C68}"/>
              </a:ext>
            </a:extLst>
          </p:cNvPr>
          <p:cNvSpPr/>
          <p:nvPr/>
        </p:nvSpPr>
        <p:spPr>
          <a:xfrm>
            <a:off x="4390237" y="1570979"/>
            <a:ext cx="404140" cy="11986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3DDE33F1-9A92-46BD-8D65-268C8FE2BBE0}"/>
              </a:ext>
            </a:extLst>
          </p:cNvPr>
          <p:cNvSpPr/>
          <p:nvPr/>
        </p:nvSpPr>
        <p:spPr>
          <a:xfrm>
            <a:off x="5142041" y="1454542"/>
            <a:ext cx="404140" cy="1130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633B43E6-681A-4194-8AF5-D53680F7D297}"/>
              </a:ext>
            </a:extLst>
          </p:cNvPr>
          <p:cNvSpPr/>
          <p:nvPr/>
        </p:nvSpPr>
        <p:spPr>
          <a:xfrm>
            <a:off x="5142040" y="1567558"/>
            <a:ext cx="404140" cy="11986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94B9CDFE-527B-44F4-9D47-2B03A5E456FE}"/>
              </a:ext>
            </a:extLst>
          </p:cNvPr>
          <p:cNvSpPr/>
          <p:nvPr/>
        </p:nvSpPr>
        <p:spPr>
          <a:xfrm>
            <a:off x="6198740" y="2579557"/>
            <a:ext cx="589331" cy="11986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82B91778-A41B-49D8-BF01-C6F4E9B5D486}"/>
              </a:ext>
            </a:extLst>
          </p:cNvPr>
          <p:cNvSpPr/>
          <p:nvPr/>
        </p:nvSpPr>
        <p:spPr>
          <a:xfrm>
            <a:off x="6193872" y="2699422"/>
            <a:ext cx="589331" cy="14535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0C806CC2-9808-4BE9-80DD-D76E2B351A62}"/>
              </a:ext>
            </a:extLst>
          </p:cNvPr>
          <p:cNvSpPr/>
          <p:nvPr/>
        </p:nvSpPr>
        <p:spPr>
          <a:xfrm>
            <a:off x="7902288" y="3029906"/>
            <a:ext cx="358134" cy="7020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DBFC27FC-8F1D-495B-B140-CD6F9892AB54}"/>
              </a:ext>
            </a:extLst>
          </p:cNvPr>
          <p:cNvSpPr/>
          <p:nvPr/>
        </p:nvSpPr>
        <p:spPr>
          <a:xfrm>
            <a:off x="7902287" y="3108676"/>
            <a:ext cx="358134" cy="7020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198AC711-4762-49E6-8B46-75B833C5CC99}"/>
              </a:ext>
            </a:extLst>
          </p:cNvPr>
          <p:cNvSpPr/>
          <p:nvPr/>
        </p:nvSpPr>
        <p:spPr>
          <a:xfrm>
            <a:off x="9772651" y="1340663"/>
            <a:ext cx="1238249" cy="8557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10C48A4C-23C9-4385-836E-82E5C376EAB0}"/>
              </a:ext>
            </a:extLst>
          </p:cNvPr>
          <p:cNvSpPr/>
          <p:nvPr/>
        </p:nvSpPr>
        <p:spPr>
          <a:xfrm>
            <a:off x="9772650" y="1445959"/>
            <a:ext cx="1238249" cy="11301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E28C462-5470-4E9D-94FC-3E5F9ABF7FD2}"/>
              </a:ext>
            </a:extLst>
          </p:cNvPr>
          <p:cNvSpPr/>
          <p:nvPr/>
        </p:nvSpPr>
        <p:spPr>
          <a:xfrm>
            <a:off x="9813860" y="1526467"/>
            <a:ext cx="404140" cy="1130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F54D4C78-2550-4772-8A57-D9424461352F}"/>
              </a:ext>
            </a:extLst>
          </p:cNvPr>
          <p:cNvSpPr/>
          <p:nvPr/>
        </p:nvSpPr>
        <p:spPr>
          <a:xfrm>
            <a:off x="9813859" y="1639483"/>
            <a:ext cx="404140" cy="11986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F109C609-C5C4-4D74-8D85-B2DEBEE4D9BF}"/>
              </a:ext>
            </a:extLst>
          </p:cNvPr>
          <p:cNvSpPr/>
          <p:nvPr/>
        </p:nvSpPr>
        <p:spPr>
          <a:xfrm>
            <a:off x="10565663" y="1523046"/>
            <a:ext cx="404140" cy="1130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2F331D29-B431-4C1B-9272-AA4B3F969C4D}"/>
              </a:ext>
            </a:extLst>
          </p:cNvPr>
          <p:cNvSpPr/>
          <p:nvPr/>
        </p:nvSpPr>
        <p:spPr>
          <a:xfrm>
            <a:off x="10565662" y="1636062"/>
            <a:ext cx="404140" cy="11986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697BDCBF-1C26-4412-B906-2C2DF795DA37}"/>
              </a:ext>
            </a:extLst>
          </p:cNvPr>
          <p:cNvSpPr/>
          <p:nvPr/>
        </p:nvSpPr>
        <p:spPr>
          <a:xfrm>
            <a:off x="10340941" y="1775488"/>
            <a:ext cx="107475" cy="7121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93744059-F02F-4EFE-8032-99AE3D7D9D2F}"/>
              </a:ext>
            </a:extLst>
          </p:cNvPr>
          <p:cNvSpPr/>
          <p:nvPr/>
        </p:nvSpPr>
        <p:spPr>
          <a:xfrm>
            <a:off x="10463402" y="1775488"/>
            <a:ext cx="107475" cy="71214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89B1FB84-7C88-4765-A230-BDFC92D0C8FD}"/>
              </a:ext>
            </a:extLst>
          </p:cNvPr>
          <p:cNvSpPr/>
          <p:nvPr/>
        </p:nvSpPr>
        <p:spPr>
          <a:xfrm>
            <a:off x="10231859" y="1775488"/>
            <a:ext cx="107475" cy="71214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12C67B87-4C6A-4648-8F8D-3818C57BE997}"/>
              </a:ext>
            </a:extLst>
          </p:cNvPr>
          <p:cNvSpPr/>
          <p:nvPr/>
        </p:nvSpPr>
        <p:spPr>
          <a:xfrm>
            <a:off x="10153750" y="2591230"/>
            <a:ext cx="589331" cy="11986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87C22C12-2DDA-4655-BBF1-5D7B84719EA6}"/>
              </a:ext>
            </a:extLst>
          </p:cNvPr>
          <p:cNvSpPr/>
          <p:nvPr/>
        </p:nvSpPr>
        <p:spPr>
          <a:xfrm>
            <a:off x="10148882" y="2711095"/>
            <a:ext cx="589331" cy="14535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0EB80609-31F9-465A-B79C-A44C75AF69E3}"/>
              </a:ext>
            </a:extLst>
          </p:cNvPr>
          <p:cNvSpPr/>
          <p:nvPr/>
        </p:nvSpPr>
        <p:spPr>
          <a:xfrm>
            <a:off x="10269349" y="3054995"/>
            <a:ext cx="358134" cy="7020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E3B1962B-B61E-41B9-A6B6-18B7E8BFEA24}"/>
              </a:ext>
            </a:extLst>
          </p:cNvPr>
          <p:cNvSpPr/>
          <p:nvPr/>
        </p:nvSpPr>
        <p:spPr>
          <a:xfrm>
            <a:off x="10269348" y="3133765"/>
            <a:ext cx="358134" cy="7020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Arrow: Right 45">
            <a:extLst>
              <a:ext uri="{FF2B5EF4-FFF2-40B4-BE49-F238E27FC236}">
                <a16:creationId xmlns:a16="http://schemas.microsoft.com/office/drawing/2014/main" id="{5CFB58A7-00BE-4B24-A157-1E442ACEB029}"/>
              </a:ext>
            </a:extLst>
          </p:cNvPr>
          <p:cNvSpPr/>
          <p:nvPr/>
        </p:nvSpPr>
        <p:spPr>
          <a:xfrm>
            <a:off x="8794679" y="1810708"/>
            <a:ext cx="863029" cy="479458"/>
          </a:xfrm>
          <a:prstGeom prst="rightArrow">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Arrow: Right 46">
            <a:extLst>
              <a:ext uri="{FF2B5EF4-FFF2-40B4-BE49-F238E27FC236}">
                <a16:creationId xmlns:a16="http://schemas.microsoft.com/office/drawing/2014/main" id="{699B13EF-6621-4981-96FF-659D5DD715CB}"/>
              </a:ext>
            </a:extLst>
          </p:cNvPr>
          <p:cNvSpPr/>
          <p:nvPr/>
        </p:nvSpPr>
        <p:spPr>
          <a:xfrm>
            <a:off x="3249030" y="4944689"/>
            <a:ext cx="1631195" cy="3904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Arrow: Right 47">
            <a:extLst>
              <a:ext uri="{FF2B5EF4-FFF2-40B4-BE49-F238E27FC236}">
                <a16:creationId xmlns:a16="http://schemas.microsoft.com/office/drawing/2014/main" id="{BFB528C2-2041-4850-9D99-6507291F425E}"/>
              </a:ext>
            </a:extLst>
          </p:cNvPr>
          <p:cNvSpPr/>
          <p:nvPr/>
        </p:nvSpPr>
        <p:spPr>
          <a:xfrm>
            <a:off x="7045075" y="4923676"/>
            <a:ext cx="1883168" cy="3904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Box 48">
            <a:extLst>
              <a:ext uri="{FF2B5EF4-FFF2-40B4-BE49-F238E27FC236}">
                <a16:creationId xmlns:a16="http://schemas.microsoft.com/office/drawing/2014/main" id="{4A5D82F7-C7DF-4535-B1E3-65AB9A55ADC9}"/>
              </a:ext>
            </a:extLst>
          </p:cNvPr>
          <p:cNvSpPr txBox="1"/>
          <p:nvPr/>
        </p:nvSpPr>
        <p:spPr>
          <a:xfrm>
            <a:off x="3358112" y="4575357"/>
            <a:ext cx="1238249" cy="369332"/>
          </a:xfrm>
          <a:prstGeom prst="rect">
            <a:avLst/>
          </a:prstGeom>
          <a:noFill/>
        </p:spPr>
        <p:txBody>
          <a:bodyPr wrap="square" rtlCol="0">
            <a:spAutoFit/>
          </a:bodyPr>
          <a:lstStyle/>
          <a:p>
            <a:r>
              <a:rPr lang="en-US"/>
              <a:t>Gray Image</a:t>
            </a:r>
          </a:p>
        </p:txBody>
      </p:sp>
      <p:sp>
        <p:nvSpPr>
          <p:cNvPr id="50" name="TextBox 49">
            <a:extLst>
              <a:ext uri="{FF2B5EF4-FFF2-40B4-BE49-F238E27FC236}">
                <a16:creationId xmlns:a16="http://schemas.microsoft.com/office/drawing/2014/main" id="{72EB5EB7-EC6D-4124-8A8A-5B9BBC4322C9}"/>
              </a:ext>
            </a:extLst>
          </p:cNvPr>
          <p:cNvSpPr txBox="1"/>
          <p:nvPr/>
        </p:nvSpPr>
        <p:spPr>
          <a:xfrm>
            <a:off x="7045075" y="4575357"/>
            <a:ext cx="1883168" cy="369332"/>
          </a:xfrm>
          <a:prstGeom prst="rect">
            <a:avLst/>
          </a:prstGeom>
          <a:noFill/>
        </p:spPr>
        <p:txBody>
          <a:bodyPr wrap="square" rtlCol="0">
            <a:spAutoFit/>
          </a:bodyPr>
          <a:lstStyle/>
          <a:p>
            <a:r>
              <a:rPr lang="en-US"/>
              <a:t>Haar-like featues</a:t>
            </a:r>
          </a:p>
        </p:txBody>
      </p:sp>
      <p:pic>
        <p:nvPicPr>
          <p:cNvPr id="51" name="Picture 50">
            <a:extLst>
              <a:ext uri="{FF2B5EF4-FFF2-40B4-BE49-F238E27FC236}">
                <a16:creationId xmlns:a16="http://schemas.microsoft.com/office/drawing/2014/main" id="{0D4A9491-EB7E-4F15-B8B7-5E8B83595C75}"/>
              </a:ext>
            </a:extLst>
          </p:cNvPr>
          <p:cNvPicPr>
            <a:picLocks noChangeAspect="1"/>
          </p:cNvPicPr>
          <p:nvPr/>
        </p:nvPicPr>
        <p:blipFill rotWithShape="1">
          <a:blip r:embed="rId3"/>
          <a:srcRect l="32531" t="13272" r="29242" b="29445"/>
          <a:stretch/>
        </p:blipFill>
        <p:spPr>
          <a:xfrm>
            <a:off x="1164848" y="3654859"/>
            <a:ext cx="1959289" cy="2918280"/>
          </a:xfrm>
          <a:prstGeom prst="rect">
            <a:avLst/>
          </a:prstGeom>
        </p:spPr>
      </p:pic>
      <p:sp>
        <p:nvSpPr>
          <p:cNvPr id="52" name="Rectangle 51">
            <a:extLst>
              <a:ext uri="{FF2B5EF4-FFF2-40B4-BE49-F238E27FC236}">
                <a16:creationId xmlns:a16="http://schemas.microsoft.com/office/drawing/2014/main" id="{0F680A0E-CCC9-4AF0-B9FA-AF312217E5E5}"/>
              </a:ext>
            </a:extLst>
          </p:cNvPr>
          <p:cNvSpPr/>
          <p:nvPr/>
        </p:nvSpPr>
        <p:spPr>
          <a:xfrm>
            <a:off x="9424134" y="4649387"/>
            <a:ext cx="404140" cy="1130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4E6B4606-63C8-40AE-8F30-A4E61A4456BB}"/>
              </a:ext>
            </a:extLst>
          </p:cNvPr>
          <p:cNvSpPr/>
          <p:nvPr/>
        </p:nvSpPr>
        <p:spPr>
          <a:xfrm>
            <a:off x="9424133" y="4762403"/>
            <a:ext cx="404140" cy="11986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3FD2109A-116D-41FD-ACE4-FF65B3B8A9AD}"/>
              </a:ext>
            </a:extLst>
          </p:cNvPr>
          <p:cNvSpPr/>
          <p:nvPr/>
        </p:nvSpPr>
        <p:spPr>
          <a:xfrm>
            <a:off x="10131848" y="4647107"/>
            <a:ext cx="404140" cy="1130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3D5FF36B-7C51-46F0-A75A-E066A4FC7EC4}"/>
              </a:ext>
            </a:extLst>
          </p:cNvPr>
          <p:cNvSpPr/>
          <p:nvPr/>
        </p:nvSpPr>
        <p:spPr>
          <a:xfrm>
            <a:off x="10131847" y="4760123"/>
            <a:ext cx="404140" cy="11986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68CBF617-F339-4B7B-A077-E2C60BF1B2C7}"/>
              </a:ext>
            </a:extLst>
          </p:cNvPr>
          <p:cNvSpPr/>
          <p:nvPr/>
        </p:nvSpPr>
        <p:spPr>
          <a:xfrm>
            <a:off x="9939368" y="4647013"/>
            <a:ext cx="70017" cy="55332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1FBD0D08-5FDE-4EC0-B3A1-E52F201F5F00}"/>
              </a:ext>
            </a:extLst>
          </p:cNvPr>
          <p:cNvSpPr/>
          <p:nvPr/>
        </p:nvSpPr>
        <p:spPr>
          <a:xfrm>
            <a:off x="10023729" y="4647013"/>
            <a:ext cx="70017" cy="55332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5BF22044-2003-419D-B470-8C85CAE81D8F}"/>
              </a:ext>
            </a:extLst>
          </p:cNvPr>
          <p:cNvSpPr/>
          <p:nvPr/>
        </p:nvSpPr>
        <p:spPr>
          <a:xfrm>
            <a:off x="9868386" y="4647013"/>
            <a:ext cx="70017" cy="55332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E5FD3CC7-63E9-4964-B140-4F712A01ED6C}"/>
              </a:ext>
            </a:extLst>
          </p:cNvPr>
          <p:cNvSpPr/>
          <p:nvPr/>
        </p:nvSpPr>
        <p:spPr>
          <a:xfrm>
            <a:off x="9729063" y="5259996"/>
            <a:ext cx="589331" cy="11986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3D5BB474-0763-4AD7-86CF-02A773A9BA72}"/>
              </a:ext>
            </a:extLst>
          </p:cNvPr>
          <p:cNvSpPr/>
          <p:nvPr/>
        </p:nvSpPr>
        <p:spPr>
          <a:xfrm>
            <a:off x="9724195" y="5379861"/>
            <a:ext cx="589331" cy="14535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5BBF7EF1-9A5A-42A6-BC8B-371338C2F351}"/>
              </a:ext>
            </a:extLst>
          </p:cNvPr>
          <p:cNvSpPr/>
          <p:nvPr/>
        </p:nvSpPr>
        <p:spPr>
          <a:xfrm>
            <a:off x="9859865" y="5687786"/>
            <a:ext cx="358134" cy="7020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3407C8AC-F685-4F83-AC56-38B7640AE295}"/>
              </a:ext>
            </a:extLst>
          </p:cNvPr>
          <p:cNvSpPr/>
          <p:nvPr/>
        </p:nvSpPr>
        <p:spPr>
          <a:xfrm>
            <a:off x="9859864" y="5766556"/>
            <a:ext cx="358134" cy="7020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F6BAD12B-EE58-4CD2-99E6-396889D52D99}"/>
              </a:ext>
            </a:extLst>
          </p:cNvPr>
          <p:cNvSpPr/>
          <p:nvPr/>
        </p:nvSpPr>
        <p:spPr>
          <a:xfrm>
            <a:off x="9389233" y="4410673"/>
            <a:ext cx="1238249" cy="8557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A6383F90-3A5C-40CA-AD85-842C1A9DBBF3}"/>
              </a:ext>
            </a:extLst>
          </p:cNvPr>
          <p:cNvSpPr/>
          <p:nvPr/>
        </p:nvSpPr>
        <p:spPr>
          <a:xfrm>
            <a:off x="9389232" y="4515969"/>
            <a:ext cx="1238249" cy="11301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TextBox 64">
            <a:extLst>
              <a:ext uri="{FF2B5EF4-FFF2-40B4-BE49-F238E27FC236}">
                <a16:creationId xmlns:a16="http://schemas.microsoft.com/office/drawing/2014/main" id="{5B01BC85-7079-4904-81A8-6966819192E1}"/>
              </a:ext>
            </a:extLst>
          </p:cNvPr>
          <p:cNvSpPr txBox="1"/>
          <p:nvPr/>
        </p:nvSpPr>
        <p:spPr>
          <a:xfrm>
            <a:off x="154546" y="206062"/>
            <a:ext cx="4987494" cy="461665"/>
          </a:xfrm>
          <a:prstGeom prst="rect">
            <a:avLst/>
          </a:prstGeom>
          <a:noFill/>
        </p:spPr>
        <p:txBody>
          <a:bodyPr wrap="square" rtlCol="0">
            <a:spAutoFit/>
          </a:bodyPr>
          <a:lstStyle/>
          <a:p>
            <a:r>
              <a:rPr lang="en-US" sz="2400" b="1">
                <a:solidFill>
                  <a:srgbClr val="92D050"/>
                </a:solidFill>
              </a:rPr>
              <a:t>II. Quy trình nhận diện khuôn mặt  </a:t>
            </a:r>
          </a:p>
        </p:txBody>
      </p:sp>
    </p:spTree>
    <p:extLst>
      <p:ext uri="{BB962C8B-B14F-4D97-AF65-F5344CB8AC3E}">
        <p14:creationId xmlns:p14="http://schemas.microsoft.com/office/powerpoint/2010/main" val="5969428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5" name="TextBox 64">
            <a:extLst>
              <a:ext uri="{FF2B5EF4-FFF2-40B4-BE49-F238E27FC236}">
                <a16:creationId xmlns:a16="http://schemas.microsoft.com/office/drawing/2014/main" id="{5B01BC85-7079-4904-81A8-6966819192E1}"/>
              </a:ext>
            </a:extLst>
          </p:cNvPr>
          <p:cNvSpPr txBox="1"/>
          <p:nvPr/>
        </p:nvSpPr>
        <p:spPr>
          <a:xfrm>
            <a:off x="154546" y="206062"/>
            <a:ext cx="4987494" cy="461665"/>
          </a:xfrm>
          <a:prstGeom prst="rect">
            <a:avLst/>
          </a:prstGeom>
          <a:noFill/>
        </p:spPr>
        <p:txBody>
          <a:bodyPr wrap="square" rtlCol="0">
            <a:spAutoFit/>
          </a:bodyPr>
          <a:lstStyle/>
          <a:p>
            <a:r>
              <a:rPr lang="en-US" sz="2400" b="1">
                <a:solidFill>
                  <a:srgbClr val="92D050"/>
                </a:solidFill>
              </a:rPr>
              <a:t>II. Quy trình nhận diện khuôn mặt  </a:t>
            </a:r>
          </a:p>
        </p:txBody>
      </p:sp>
      <p:sp>
        <p:nvSpPr>
          <p:cNvPr id="2" name="Rectangle 1">
            <a:extLst>
              <a:ext uri="{FF2B5EF4-FFF2-40B4-BE49-F238E27FC236}">
                <a16:creationId xmlns:a16="http://schemas.microsoft.com/office/drawing/2014/main" id="{F51A3F42-F85A-4AAB-9277-D7E1409A08CD}"/>
              </a:ext>
            </a:extLst>
          </p:cNvPr>
          <p:cNvSpPr/>
          <p:nvPr/>
        </p:nvSpPr>
        <p:spPr>
          <a:xfrm>
            <a:off x="154547" y="813396"/>
            <a:ext cx="4829578" cy="646331"/>
          </a:xfrm>
          <a:prstGeom prst="rect">
            <a:avLst/>
          </a:prstGeom>
        </p:spPr>
        <p:txBody>
          <a:bodyPr wrap="square">
            <a:spAutoFit/>
          </a:bodyPr>
          <a:lstStyle/>
          <a:p>
            <a:r>
              <a:rPr lang="vi-VN" b="0" i="0">
                <a:solidFill>
                  <a:schemeClr val="bg1"/>
                </a:solidFill>
                <a:effectLst/>
                <a:latin typeface="Open Sans"/>
              </a:rPr>
              <a:t>Sau đây là 3 bước chính trong việc nhận diện khuôn mặt theo phương pháp haar-like</a:t>
            </a:r>
            <a:r>
              <a:rPr lang="en-US" b="0" i="0">
                <a:solidFill>
                  <a:schemeClr val="bg1"/>
                </a:solidFill>
                <a:effectLst/>
                <a:latin typeface="Open Sans"/>
              </a:rPr>
              <a:t>:</a:t>
            </a:r>
            <a:endParaRPr lang="en-US">
              <a:solidFill>
                <a:schemeClr val="bg1"/>
              </a:solidFill>
            </a:endParaRPr>
          </a:p>
        </p:txBody>
      </p:sp>
      <p:pic>
        <p:nvPicPr>
          <p:cNvPr id="8194" name="Picture 2">
            <a:extLst>
              <a:ext uri="{FF2B5EF4-FFF2-40B4-BE49-F238E27FC236}">
                <a16:creationId xmlns:a16="http://schemas.microsoft.com/office/drawing/2014/main" id="{877B8174-042E-405C-BF5F-8FE445D144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4369" y="1942504"/>
            <a:ext cx="4032966" cy="201648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A5E963E0-D1CE-4E35-B3AE-2DD1C4CF9C7C}"/>
              </a:ext>
            </a:extLst>
          </p:cNvPr>
          <p:cNvSpPr/>
          <p:nvPr/>
        </p:nvSpPr>
        <p:spPr>
          <a:xfrm>
            <a:off x="321064" y="1476392"/>
            <a:ext cx="4379725" cy="400110"/>
          </a:xfrm>
          <a:prstGeom prst="rect">
            <a:avLst/>
          </a:prstGeom>
        </p:spPr>
        <p:txBody>
          <a:bodyPr wrap="none">
            <a:spAutoFit/>
          </a:bodyPr>
          <a:lstStyle/>
          <a:p>
            <a:r>
              <a:rPr lang="vi-VN" sz="2000" b="0" i="0">
                <a:solidFill>
                  <a:schemeClr val="bg1"/>
                </a:solidFill>
                <a:effectLst/>
                <a:latin typeface="+mj-lt"/>
              </a:rPr>
              <a:t>Bước 1. Phát hiện “vị trí của khuôn mặt”</a:t>
            </a:r>
            <a:endParaRPr lang="en-US" sz="2000">
              <a:solidFill>
                <a:schemeClr val="bg1"/>
              </a:solidFill>
              <a:latin typeface="+mj-lt"/>
            </a:endParaRPr>
          </a:p>
        </p:txBody>
      </p:sp>
      <p:pic>
        <p:nvPicPr>
          <p:cNvPr id="8196" name="Picture 4">
            <a:extLst>
              <a:ext uri="{FF2B5EF4-FFF2-40B4-BE49-F238E27FC236}">
                <a16:creationId xmlns:a16="http://schemas.microsoft.com/office/drawing/2014/main" id="{AAC39EF7-A765-4A46-BCFD-C56119123F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4369" y="4693855"/>
            <a:ext cx="4019600" cy="2125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6771CFAF-BF0A-4A5A-9814-2BACDB7B5423}"/>
              </a:ext>
            </a:extLst>
          </p:cNvPr>
          <p:cNvSpPr/>
          <p:nvPr/>
        </p:nvSpPr>
        <p:spPr>
          <a:xfrm>
            <a:off x="195431" y="3972478"/>
            <a:ext cx="4630990" cy="707886"/>
          </a:xfrm>
          <a:prstGeom prst="rect">
            <a:avLst/>
          </a:prstGeom>
        </p:spPr>
        <p:txBody>
          <a:bodyPr wrap="square">
            <a:spAutoFit/>
          </a:bodyPr>
          <a:lstStyle/>
          <a:p>
            <a:r>
              <a:rPr lang="vi-VN" sz="2000" b="0" i="0">
                <a:solidFill>
                  <a:schemeClr val="bg1"/>
                </a:solidFill>
                <a:effectLst/>
                <a:latin typeface="+mj-lt"/>
              </a:rPr>
              <a:t>Bước 2. Tìm “vị trí những điểm đặc trưng trên khuôn mặt”</a:t>
            </a:r>
            <a:endParaRPr lang="en-US" sz="2000">
              <a:solidFill>
                <a:schemeClr val="bg1"/>
              </a:solidFill>
              <a:latin typeface="+mj-lt"/>
            </a:endParaRPr>
          </a:p>
        </p:txBody>
      </p:sp>
      <p:pic>
        <p:nvPicPr>
          <p:cNvPr id="8198" name="Picture 6">
            <a:extLst>
              <a:ext uri="{FF2B5EF4-FFF2-40B4-BE49-F238E27FC236}">
                <a16:creationId xmlns:a16="http://schemas.microsoft.com/office/drawing/2014/main" id="{237B0457-DD33-4025-BC21-5C49192C51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79406" y="2149468"/>
            <a:ext cx="4908679" cy="3275942"/>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A1941476-0307-41C6-8155-8D852C873E8B}"/>
              </a:ext>
            </a:extLst>
          </p:cNvPr>
          <p:cNvSpPr/>
          <p:nvPr/>
        </p:nvSpPr>
        <p:spPr>
          <a:xfrm>
            <a:off x="6615818" y="1391847"/>
            <a:ext cx="5191813" cy="707886"/>
          </a:xfrm>
          <a:prstGeom prst="rect">
            <a:avLst/>
          </a:prstGeom>
        </p:spPr>
        <p:txBody>
          <a:bodyPr wrap="square">
            <a:spAutoFit/>
          </a:bodyPr>
          <a:lstStyle/>
          <a:p>
            <a:r>
              <a:rPr lang="vi-VN" sz="2000" b="0" i="0">
                <a:solidFill>
                  <a:schemeClr val="bg1"/>
                </a:solidFill>
                <a:effectLst/>
                <a:latin typeface="+mj-lt"/>
              </a:rPr>
              <a:t>Bước 3. Tìm kiếm và nhận diện khuôn mặt dựa trên các đặc trưng</a:t>
            </a:r>
            <a:endParaRPr lang="en-US" sz="2000">
              <a:solidFill>
                <a:schemeClr val="bg1"/>
              </a:solidFill>
              <a:latin typeface="+mj-lt"/>
            </a:endParaRPr>
          </a:p>
        </p:txBody>
      </p:sp>
    </p:spTree>
    <p:extLst>
      <p:ext uri="{BB962C8B-B14F-4D97-AF65-F5344CB8AC3E}">
        <p14:creationId xmlns:p14="http://schemas.microsoft.com/office/powerpoint/2010/main" val="36584656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9FA56D0-5885-475A-9945-2C93A346C77B}"/>
              </a:ext>
            </a:extLst>
          </p:cNvPr>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40532482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7069EE0D-8495-412F-97CD-4327C8A42FA3}"/>
              </a:ext>
            </a:extLst>
          </p:cNvPr>
          <p:cNvSpPr txBox="1"/>
          <p:nvPr/>
        </p:nvSpPr>
        <p:spPr>
          <a:xfrm>
            <a:off x="154546" y="206062"/>
            <a:ext cx="2846231" cy="461665"/>
          </a:xfrm>
          <a:prstGeom prst="rect">
            <a:avLst/>
          </a:prstGeom>
          <a:noFill/>
        </p:spPr>
        <p:txBody>
          <a:bodyPr wrap="square" rtlCol="0">
            <a:spAutoFit/>
          </a:bodyPr>
          <a:lstStyle/>
          <a:p>
            <a:r>
              <a:rPr lang="en-US" sz="2400" b="1">
                <a:solidFill>
                  <a:srgbClr val="92D050"/>
                </a:solidFill>
                <a:latin typeface="Times New Roman" panose="02020603050405020304" pitchFamily="18" charset="0"/>
                <a:cs typeface="Times New Roman" panose="02020603050405020304" pitchFamily="18" charset="0"/>
              </a:rPr>
              <a:t>III. Kết quả </a:t>
            </a:r>
          </a:p>
        </p:txBody>
      </p:sp>
      <p:pic>
        <p:nvPicPr>
          <p:cNvPr id="4" name="Picture 3">
            <a:extLst>
              <a:ext uri="{FF2B5EF4-FFF2-40B4-BE49-F238E27FC236}">
                <a16:creationId xmlns:a16="http://schemas.microsoft.com/office/drawing/2014/main" id="{226FAE64-A096-40E3-9B27-34581A800851}"/>
              </a:ext>
            </a:extLst>
          </p:cNvPr>
          <p:cNvPicPr/>
          <p:nvPr/>
        </p:nvPicPr>
        <p:blipFill>
          <a:blip r:embed="rId2"/>
          <a:stretch>
            <a:fillRect/>
          </a:stretch>
        </p:blipFill>
        <p:spPr>
          <a:xfrm>
            <a:off x="862885" y="667727"/>
            <a:ext cx="10573554" cy="5984211"/>
          </a:xfrm>
          <a:prstGeom prst="rect">
            <a:avLst/>
          </a:prstGeom>
        </p:spPr>
      </p:pic>
      <p:sp>
        <p:nvSpPr>
          <p:cNvPr id="2" name="Rectangle 1">
            <a:extLst>
              <a:ext uri="{FF2B5EF4-FFF2-40B4-BE49-F238E27FC236}">
                <a16:creationId xmlns:a16="http://schemas.microsoft.com/office/drawing/2014/main" id="{DF55137F-B023-48A2-9E42-2B9F7F74AE29}"/>
              </a:ext>
            </a:extLst>
          </p:cNvPr>
          <p:cNvSpPr/>
          <p:nvPr/>
        </p:nvSpPr>
        <p:spPr>
          <a:xfrm>
            <a:off x="2149000" y="267617"/>
            <a:ext cx="6742551" cy="400110"/>
          </a:xfrm>
          <a:prstGeom prst="rect">
            <a:avLst/>
          </a:prstGeom>
        </p:spPr>
        <p:txBody>
          <a:bodyPr wrap="none">
            <a:spAutoFit/>
          </a:bodyPr>
          <a:lstStyle/>
          <a:p>
            <a:r>
              <a:rPr lang="en-US" sz="2000">
                <a:solidFill>
                  <a:srgbClr val="FFFF00"/>
                </a:solidFill>
                <a:latin typeface="Times New Roman" panose="02020603050405020304" pitchFamily="18" charset="0"/>
                <a:ea typeface="Calibri" panose="020F0502020204030204" pitchFamily="34" charset="0"/>
              </a:rPr>
              <a:t>Nhận diện khuôn mặt bằng các đối tượng định nghĩa trong class</a:t>
            </a:r>
            <a:endParaRPr lang="en-US" sz="2000">
              <a:solidFill>
                <a:srgbClr val="FFFF00"/>
              </a:solidFill>
            </a:endParaRPr>
          </a:p>
        </p:txBody>
      </p:sp>
    </p:spTree>
    <p:extLst>
      <p:ext uri="{BB962C8B-B14F-4D97-AF65-F5344CB8AC3E}">
        <p14:creationId xmlns:p14="http://schemas.microsoft.com/office/powerpoint/2010/main" val="7201979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7069EE0D-8495-412F-97CD-4327C8A42FA3}"/>
              </a:ext>
            </a:extLst>
          </p:cNvPr>
          <p:cNvSpPr txBox="1"/>
          <p:nvPr/>
        </p:nvSpPr>
        <p:spPr>
          <a:xfrm>
            <a:off x="154546" y="206062"/>
            <a:ext cx="2846231" cy="461665"/>
          </a:xfrm>
          <a:prstGeom prst="rect">
            <a:avLst/>
          </a:prstGeom>
          <a:noFill/>
        </p:spPr>
        <p:txBody>
          <a:bodyPr wrap="square" rtlCol="0">
            <a:spAutoFit/>
          </a:bodyPr>
          <a:lstStyle/>
          <a:p>
            <a:r>
              <a:rPr lang="en-US" sz="2400" b="1">
                <a:solidFill>
                  <a:srgbClr val="92D050"/>
                </a:solidFill>
                <a:latin typeface="Times New Roman" panose="02020603050405020304" pitchFamily="18" charset="0"/>
                <a:cs typeface="Times New Roman" panose="02020603050405020304" pitchFamily="18" charset="0"/>
              </a:rPr>
              <a:t>III. Kết quả </a:t>
            </a:r>
          </a:p>
        </p:txBody>
      </p:sp>
      <p:pic>
        <p:nvPicPr>
          <p:cNvPr id="5" name="Picture 4">
            <a:extLst>
              <a:ext uri="{FF2B5EF4-FFF2-40B4-BE49-F238E27FC236}">
                <a16:creationId xmlns:a16="http://schemas.microsoft.com/office/drawing/2014/main" id="{80F53AB5-DBF7-479F-803A-D68E59AF50F5}"/>
              </a:ext>
            </a:extLst>
          </p:cNvPr>
          <p:cNvPicPr/>
          <p:nvPr/>
        </p:nvPicPr>
        <p:blipFill>
          <a:blip r:embed="rId2"/>
          <a:stretch>
            <a:fillRect/>
          </a:stretch>
        </p:blipFill>
        <p:spPr>
          <a:xfrm>
            <a:off x="1154536" y="667726"/>
            <a:ext cx="10043347" cy="5984211"/>
          </a:xfrm>
          <a:prstGeom prst="rect">
            <a:avLst/>
          </a:prstGeom>
        </p:spPr>
      </p:pic>
      <p:sp>
        <p:nvSpPr>
          <p:cNvPr id="2" name="Rectangle 1">
            <a:extLst>
              <a:ext uri="{FF2B5EF4-FFF2-40B4-BE49-F238E27FC236}">
                <a16:creationId xmlns:a16="http://schemas.microsoft.com/office/drawing/2014/main" id="{EFB00E78-B058-4B3B-9578-BF49639CCC13}"/>
              </a:ext>
            </a:extLst>
          </p:cNvPr>
          <p:cNvSpPr/>
          <p:nvPr/>
        </p:nvSpPr>
        <p:spPr>
          <a:xfrm>
            <a:off x="2128855" y="267617"/>
            <a:ext cx="5198859" cy="400110"/>
          </a:xfrm>
          <a:prstGeom prst="rect">
            <a:avLst/>
          </a:prstGeom>
        </p:spPr>
        <p:txBody>
          <a:bodyPr wrap="none">
            <a:spAutoFit/>
          </a:bodyPr>
          <a:lstStyle/>
          <a:p>
            <a:r>
              <a:rPr lang="en-US" sz="2000">
                <a:solidFill>
                  <a:srgbClr val="FFFF00"/>
                </a:solidFill>
                <a:latin typeface="Times New Roman" panose="02020603050405020304" pitchFamily="18" charset="0"/>
                <a:ea typeface="Calibri" panose="020F0502020204030204" pitchFamily="34" charset="0"/>
              </a:rPr>
              <a:t>Nhận diện khuôn mặt bằng phương pháp kế thừa</a:t>
            </a:r>
            <a:endParaRPr lang="en-US" sz="2000">
              <a:solidFill>
                <a:srgbClr val="FFFF00"/>
              </a:solidFill>
            </a:endParaRPr>
          </a:p>
        </p:txBody>
      </p:sp>
    </p:spTree>
    <p:extLst>
      <p:ext uri="{BB962C8B-B14F-4D97-AF65-F5344CB8AC3E}">
        <p14:creationId xmlns:p14="http://schemas.microsoft.com/office/powerpoint/2010/main" val="16940735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7069EE0D-8495-412F-97CD-4327C8A42FA3}"/>
              </a:ext>
            </a:extLst>
          </p:cNvPr>
          <p:cNvSpPr txBox="1"/>
          <p:nvPr/>
        </p:nvSpPr>
        <p:spPr>
          <a:xfrm>
            <a:off x="154546" y="206062"/>
            <a:ext cx="2846231" cy="461665"/>
          </a:xfrm>
          <a:prstGeom prst="rect">
            <a:avLst/>
          </a:prstGeom>
          <a:noFill/>
        </p:spPr>
        <p:txBody>
          <a:bodyPr wrap="square" rtlCol="0">
            <a:spAutoFit/>
          </a:bodyPr>
          <a:lstStyle/>
          <a:p>
            <a:r>
              <a:rPr lang="en-US" sz="2400" b="1">
                <a:solidFill>
                  <a:srgbClr val="92D050"/>
                </a:solidFill>
                <a:latin typeface="Times New Roman" panose="02020603050405020304" pitchFamily="18" charset="0"/>
                <a:cs typeface="Times New Roman" panose="02020603050405020304" pitchFamily="18" charset="0"/>
              </a:rPr>
              <a:t>III. Kết quả </a:t>
            </a:r>
          </a:p>
        </p:txBody>
      </p:sp>
      <p:pic>
        <p:nvPicPr>
          <p:cNvPr id="11" name="Picture 10">
            <a:extLst>
              <a:ext uri="{FF2B5EF4-FFF2-40B4-BE49-F238E27FC236}">
                <a16:creationId xmlns:a16="http://schemas.microsoft.com/office/drawing/2014/main" id="{467305FC-BB7B-46BB-BE1B-7B84AB0B484D}"/>
              </a:ext>
            </a:extLst>
          </p:cNvPr>
          <p:cNvPicPr/>
          <p:nvPr/>
        </p:nvPicPr>
        <p:blipFill>
          <a:blip r:embed="rId2"/>
          <a:stretch>
            <a:fillRect/>
          </a:stretch>
        </p:blipFill>
        <p:spPr>
          <a:xfrm>
            <a:off x="914401" y="667727"/>
            <a:ext cx="10649242" cy="6190273"/>
          </a:xfrm>
          <a:prstGeom prst="rect">
            <a:avLst/>
          </a:prstGeom>
        </p:spPr>
      </p:pic>
    </p:spTree>
    <p:extLst>
      <p:ext uri="{BB962C8B-B14F-4D97-AF65-F5344CB8AC3E}">
        <p14:creationId xmlns:p14="http://schemas.microsoft.com/office/powerpoint/2010/main" val="41599091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7069EE0D-8495-412F-97CD-4327C8A42FA3}"/>
              </a:ext>
            </a:extLst>
          </p:cNvPr>
          <p:cNvSpPr txBox="1"/>
          <p:nvPr/>
        </p:nvSpPr>
        <p:spPr>
          <a:xfrm>
            <a:off x="154546" y="206062"/>
            <a:ext cx="2846231" cy="461665"/>
          </a:xfrm>
          <a:prstGeom prst="rect">
            <a:avLst/>
          </a:prstGeom>
          <a:noFill/>
        </p:spPr>
        <p:txBody>
          <a:bodyPr wrap="square" rtlCol="0">
            <a:spAutoFit/>
          </a:bodyPr>
          <a:lstStyle/>
          <a:p>
            <a:r>
              <a:rPr lang="en-US" sz="2400" b="1">
                <a:solidFill>
                  <a:srgbClr val="92D050"/>
                </a:solidFill>
                <a:latin typeface="Times New Roman" panose="02020603050405020304" pitchFamily="18" charset="0"/>
                <a:cs typeface="Times New Roman" panose="02020603050405020304" pitchFamily="18" charset="0"/>
              </a:rPr>
              <a:t>III. Kết quả </a:t>
            </a:r>
          </a:p>
        </p:txBody>
      </p:sp>
      <p:pic>
        <p:nvPicPr>
          <p:cNvPr id="4" name="Picture 3">
            <a:extLst>
              <a:ext uri="{FF2B5EF4-FFF2-40B4-BE49-F238E27FC236}">
                <a16:creationId xmlns:a16="http://schemas.microsoft.com/office/drawing/2014/main" id="{98E6BD3F-5F20-40AE-A325-95BF14B0B14A}"/>
              </a:ext>
            </a:extLst>
          </p:cNvPr>
          <p:cNvPicPr/>
          <p:nvPr/>
        </p:nvPicPr>
        <p:blipFill>
          <a:blip r:embed="rId2"/>
          <a:stretch>
            <a:fillRect/>
          </a:stretch>
        </p:blipFill>
        <p:spPr>
          <a:xfrm>
            <a:off x="1139484" y="729282"/>
            <a:ext cx="10269416" cy="6105865"/>
          </a:xfrm>
          <a:prstGeom prst="rect">
            <a:avLst/>
          </a:prstGeom>
        </p:spPr>
      </p:pic>
      <p:sp>
        <p:nvSpPr>
          <p:cNvPr id="2" name="Rectangle 1">
            <a:extLst>
              <a:ext uri="{FF2B5EF4-FFF2-40B4-BE49-F238E27FC236}">
                <a16:creationId xmlns:a16="http://schemas.microsoft.com/office/drawing/2014/main" id="{1686F2BA-FFC9-4018-940C-8C4B46EDFBA2}"/>
              </a:ext>
            </a:extLst>
          </p:cNvPr>
          <p:cNvSpPr/>
          <p:nvPr/>
        </p:nvSpPr>
        <p:spPr>
          <a:xfrm>
            <a:off x="2206267" y="267617"/>
            <a:ext cx="5678157" cy="400110"/>
          </a:xfrm>
          <a:prstGeom prst="rect">
            <a:avLst/>
          </a:prstGeom>
        </p:spPr>
        <p:txBody>
          <a:bodyPr wrap="none">
            <a:spAutoFit/>
          </a:bodyPr>
          <a:lstStyle/>
          <a:p>
            <a:r>
              <a:rPr lang="en-US" sz="2000">
                <a:solidFill>
                  <a:srgbClr val="FFFF00"/>
                </a:solidFill>
                <a:latin typeface="Times New Roman" panose="02020603050405020304" pitchFamily="18" charset="0"/>
                <a:ea typeface="Calibri" panose="020F0502020204030204" pitchFamily="34" charset="0"/>
              </a:rPr>
              <a:t>Sơ đồ nhận diện vật thể bằng camera và lưu file xử lý</a:t>
            </a:r>
            <a:endParaRPr lang="en-US" sz="2000">
              <a:solidFill>
                <a:srgbClr val="FFFF00"/>
              </a:solidFill>
            </a:endParaRPr>
          </a:p>
        </p:txBody>
      </p:sp>
    </p:spTree>
    <p:extLst>
      <p:ext uri="{BB962C8B-B14F-4D97-AF65-F5344CB8AC3E}">
        <p14:creationId xmlns:p14="http://schemas.microsoft.com/office/powerpoint/2010/main" val="452750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7069EE0D-8495-412F-97CD-4327C8A42FA3}"/>
              </a:ext>
            </a:extLst>
          </p:cNvPr>
          <p:cNvSpPr txBox="1"/>
          <p:nvPr/>
        </p:nvSpPr>
        <p:spPr>
          <a:xfrm>
            <a:off x="154546" y="206062"/>
            <a:ext cx="2846231" cy="461665"/>
          </a:xfrm>
          <a:prstGeom prst="rect">
            <a:avLst/>
          </a:prstGeom>
          <a:noFill/>
        </p:spPr>
        <p:txBody>
          <a:bodyPr wrap="square" rtlCol="0">
            <a:spAutoFit/>
          </a:bodyPr>
          <a:lstStyle/>
          <a:p>
            <a:r>
              <a:rPr lang="en-US" sz="2400" b="1">
                <a:solidFill>
                  <a:srgbClr val="92D050"/>
                </a:solidFill>
                <a:latin typeface="Times New Roman" panose="02020603050405020304" pitchFamily="18" charset="0"/>
                <a:cs typeface="Times New Roman" panose="02020603050405020304" pitchFamily="18" charset="0"/>
              </a:rPr>
              <a:t>III. Kết quả </a:t>
            </a:r>
          </a:p>
        </p:txBody>
      </p:sp>
      <p:pic>
        <p:nvPicPr>
          <p:cNvPr id="5" name="Picture 4">
            <a:extLst>
              <a:ext uri="{FF2B5EF4-FFF2-40B4-BE49-F238E27FC236}">
                <a16:creationId xmlns:a16="http://schemas.microsoft.com/office/drawing/2014/main" id="{D4BF22EF-FBED-446A-B4D7-F34627E5456E}"/>
              </a:ext>
            </a:extLst>
          </p:cNvPr>
          <p:cNvPicPr/>
          <p:nvPr/>
        </p:nvPicPr>
        <p:blipFill>
          <a:blip r:embed="rId2"/>
          <a:stretch>
            <a:fillRect/>
          </a:stretch>
        </p:blipFill>
        <p:spPr>
          <a:xfrm>
            <a:off x="943705" y="667727"/>
            <a:ext cx="10310447" cy="6190273"/>
          </a:xfrm>
          <a:prstGeom prst="rect">
            <a:avLst/>
          </a:prstGeom>
        </p:spPr>
      </p:pic>
    </p:spTree>
    <p:extLst>
      <p:ext uri="{BB962C8B-B14F-4D97-AF65-F5344CB8AC3E}">
        <p14:creationId xmlns:p14="http://schemas.microsoft.com/office/powerpoint/2010/main" val="28164052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7069EE0D-8495-412F-97CD-4327C8A42FA3}"/>
              </a:ext>
            </a:extLst>
          </p:cNvPr>
          <p:cNvSpPr txBox="1"/>
          <p:nvPr/>
        </p:nvSpPr>
        <p:spPr>
          <a:xfrm>
            <a:off x="154546" y="206062"/>
            <a:ext cx="2846231" cy="461665"/>
          </a:xfrm>
          <a:prstGeom prst="rect">
            <a:avLst/>
          </a:prstGeom>
          <a:noFill/>
        </p:spPr>
        <p:txBody>
          <a:bodyPr wrap="square" rtlCol="0">
            <a:spAutoFit/>
          </a:bodyPr>
          <a:lstStyle/>
          <a:p>
            <a:r>
              <a:rPr lang="en-US" sz="2400" b="1">
                <a:solidFill>
                  <a:srgbClr val="92D050"/>
                </a:solidFill>
                <a:latin typeface="Times New Roman" panose="02020603050405020304" pitchFamily="18" charset="0"/>
                <a:cs typeface="Times New Roman" panose="02020603050405020304" pitchFamily="18" charset="0"/>
              </a:rPr>
              <a:t>III. Kết quả </a:t>
            </a:r>
          </a:p>
        </p:txBody>
      </p:sp>
      <p:pic>
        <p:nvPicPr>
          <p:cNvPr id="5" name="Picture 4">
            <a:extLst>
              <a:ext uri="{FF2B5EF4-FFF2-40B4-BE49-F238E27FC236}">
                <a16:creationId xmlns:a16="http://schemas.microsoft.com/office/drawing/2014/main" id="{54040450-C8E5-4A6D-B74E-8D5647D2075D}"/>
              </a:ext>
            </a:extLst>
          </p:cNvPr>
          <p:cNvPicPr/>
          <p:nvPr/>
        </p:nvPicPr>
        <p:blipFill>
          <a:blip r:embed="rId2"/>
          <a:stretch>
            <a:fillRect/>
          </a:stretch>
        </p:blipFill>
        <p:spPr>
          <a:xfrm>
            <a:off x="998806" y="667727"/>
            <a:ext cx="10213145" cy="6190273"/>
          </a:xfrm>
          <a:prstGeom prst="rect">
            <a:avLst/>
          </a:prstGeom>
        </p:spPr>
      </p:pic>
      <p:sp>
        <p:nvSpPr>
          <p:cNvPr id="2" name="Rectangle 1">
            <a:extLst>
              <a:ext uri="{FF2B5EF4-FFF2-40B4-BE49-F238E27FC236}">
                <a16:creationId xmlns:a16="http://schemas.microsoft.com/office/drawing/2014/main" id="{6BBF10A1-98EE-445A-82DA-AF2FC189F0FA}"/>
              </a:ext>
            </a:extLst>
          </p:cNvPr>
          <p:cNvSpPr/>
          <p:nvPr/>
        </p:nvSpPr>
        <p:spPr>
          <a:xfrm>
            <a:off x="2230231" y="267617"/>
            <a:ext cx="4658648" cy="400110"/>
          </a:xfrm>
          <a:prstGeom prst="rect">
            <a:avLst/>
          </a:prstGeom>
        </p:spPr>
        <p:txBody>
          <a:bodyPr wrap="none">
            <a:spAutoFit/>
          </a:bodyPr>
          <a:lstStyle/>
          <a:p>
            <a:r>
              <a:rPr lang="en-US" sz="2000">
                <a:solidFill>
                  <a:srgbClr val="FFFF00"/>
                </a:solidFill>
                <a:latin typeface="Times New Roman" panose="02020603050405020304" pitchFamily="18" charset="0"/>
                <a:ea typeface="Calibri" panose="020F0502020204030204" pitchFamily="34" charset="0"/>
              </a:rPr>
              <a:t>Sơ đò nhận diện vật thể bằng thời gian thực</a:t>
            </a:r>
            <a:endParaRPr lang="en-US" sz="2000">
              <a:solidFill>
                <a:srgbClr val="FFFF00"/>
              </a:solidFill>
            </a:endParaRPr>
          </a:p>
        </p:txBody>
      </p:sp>
    </p:spTree>
    <p:extLst>
      <p:ext uri="{BB962C8B-B14F-4D97-AF65-F5344CB8AC3E}">
        <p14:creationId xmlns:p14="http://schemas.microsoft.com/office/powerpoint/2010/main" val="28339855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7069EE0D-8495-412F-97CD-4327C8A42FA3}"/>
              </a:ext>
            </a:extLst>
          </p:cNvPr>
          <p:cNvSpPr txBox="1"/>
          <p:nvPr/>
        </p:nvSpPr>
        <p:spPr>
          <a:xfrm>
            <a:off x="154546" y="206062"/>
            <a:ext cx="2846231" cy="461665"/>
          </a:xfrm>
          <a:prstGeom prst="rect">
            <a:avLst/>
          </a:prstGeom>
          <a:noFill/>
        </p:spPr>
        <p:txBody>
          <a:bodyPr wrap="square" rtlCol="0">
            <a:spAutoFit/>
          </a:bodyPr>
          <a:lstStyle/>
          <a:p>
            <a:r>
              <a:rPr lang="en-US" sz="2400" b="1">
                <a:solidFill>
                  <a:srgbClr val="92D050"/>
                </a:solidFill>
                <a:latin typeface="Times New Roman" panose="02020603050405020304" pitchFamily="18" charset="0"/>
                <a:cs typeface="Times New Roman" panose="02020603050405020304" pitchFamily="18" charset="0"/>
              </a:rPr>
              <a:t>III. Kết quả </a:t>
            </a:r>
          </a:p>
        </p:txBody>
      </p:sp>
      <p:pic>
        <p:nvPicPr>
          <p:cNvPr id="5" name="Picture 4">
            <a:extLst>
              <a:ext uri="{FF2B5EF4-FFF2-40B4-BE49-F238E27FC236}">
                <a16:creationId xmlns:a16="http://schemas.microsoft.com/office/drawing/2014/main" id="{46A82BC3-6C03-4F30-A1C1-C5EE1F887904}"/>
              </a:ext>
            </a:extLst>
          </p:cNvPr>
          <p:cNvPicPr/>
          <p:nvPr/>
        </p:nvPicPr>
        <p:blipFill>
          <a:blip r:embed="rId2"/>
          <a:stretch>
            <a:fillRect/>
          </a:stretch>
        </p:blipFill>
        <p:spPr>
          <a:xfrm>
            <a:off x="961878" y="667727"/>
            <a:ext cx="10236006" cy="6190273"/>
          </a:xfrm>
          <a:prstGeom prst="rect">
            <a:avLst/>
          </a:prstGeom>
        </p:spPr>
      </p:pic>
    </p:spTree>
    <p:extLst>
      <p:ext uri="{BB962C8B-B14F-4D97-AF65-F5344CB8AC3E}">
        <p14:creationId xmlns:p14="http://schemas.microsoft.com/office/powerpoint/2010/main" val="11947858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572BDEA-2A05-4458-A791-A4268E93BCA6}"/>
              </a:ext>
            </a:extLst>
          </p:cNvPr>
          <p:cNvSpPr txBox="1"/>
          <p:nvPr/>
        </p:nvSpPr>
        <p:spPr>
          <a:xfrm>
            <a:off x="2034862" y="3252573"/>
            <a:ext cx="3712082" cy="461665"/>
          </a:xfrm>
          <a:prstGeom prst="rect">
            <a:avLst/>
          </a:prstGeom>
          <a:noFill/>
        </p:spPr>
        <p:txBody>
          <a:bodyPr wrap="square" rtlCol="0">
            <a:spAutoFit/>
          </a:bodyPr>
          <a:lstStyle/>
          <a:p>
            <a:r>
              <a:rPr lang="vi-VN" sz="2400" b="1">
                <a:solidFill>
                  <a:srgbClr val="0070C0"/>
                </a:solidFill>
                <a:latin typeface="+mj-lt"/>
              </a:rPr>
              <a:t>Nhóm thực hiện:</a:t>
            </a:r>
            <a:endParaRPr lang="en-US" sz="2400">
              <a:solidFill>
                <a:schemeClr val="bg1"/>
              </a:solidFill>
              <a:latin typeface="+mj-lt"/>
            </a:endParaRPr>
          </a:p>
        </p:txBody>
      </p:sp>
      <p:sp>
        <p:nvSpPr>
          <p:cNvPr id="4" name="TextBox 3">
            <a:extLst>
              <a:ext uri="{FF2B5EF4-FFF2-40B4-BE49-F238E27FC236}">
                <a16:creationId xmlns:a16="http://schemas.microsoft.com/office/drawing/2014/main" id="{42E75548-D2C4-43EC-924E-1129FA070CDF}"/>
              </a:ext>
            </a:extLst>
          </p:cNvPr>
          <p:cNvSpPr txBox="1"/>
          <p:nvPr/>
        </p:nvSpPr>
        <p:spPr>
          <a:xfrm>
            <a:off x="5188140" y="3844549"/>
            <a:ext cx="6600819" cy="461665"/>
          </a:xfrm>
          <a:prstGeom prst="rect">
            <a:avLst/>
          </a:prstGeom>
          <a:noFill/>
        </p:spPr>
        <p:txBody>
          <a:bodyPr wrap="square" rtlCol="0">
            <a:spAutoFit/>
          </a:bodyPr>
          <a:lstStyle/>
          <a:p>
            <a:r>
              <a:rPr lang="vi-VN" sz="2400">
                <a:solidFill>
                  <a:schemeClr val="bg1"/>
                </a:solidFill>
                <a:latin typeface="+mj-lt"/>
              </a:rPr>
              <a:t>Phạm Mạnh Đình</a:t>
            </a:r>
            <a:r>
              <a:rPr lang="en-US" sz="2400">
                <a:solidFill>
                  <a:schemeClr val="bg1"/>
                </a:solidFill>
                <a:latin typeface="+mj-lt"/>
              </a:rPr>
              <a:t>	</a:t>
            </a:r>
            <a:r>
              <a:rPr lang="vi-VN" sz="2400">
                <a:solidFill>
                  <a:schemeClr val="bg1"/>
                </a:solidFill>
                <a:latin typeface="+mj-lt"/>
              </a:rPr>
              <a:t>17110122</a:t>
            </a:r>
          </a:p>
        </p:txBody>
      </p:sp>
      <p:sp>
        <p:nvSpPr>
          <p:cNvPr id="6" name="TextBox 5">
            <a:extLst>
              <a:ext uri="{FF2B5EF4-FFF2-40B4-BE49-F238E27FC236}">
                <a16:creationId xmlns:a16="http://schemas.microsoft.com/office/drawing/2014/main" id="{97323CD4-4FA1-43F4-92E9-AFB43821DBED}"/>
              </a:ext>
            </a:extLst>
          </p:cNvPr>
          <p:cNvSpPr txBox="1"/>
          <p:nvPr/>
        </p:nvSpPr>
        <p:spPr>
          <a:xfrm>
            <a:off x="5188140" y="3252573"/>
            <a:ext cx="4968998" cy="461665"/>
          </a:xfrm>
          <a:prstGeom prst="rect">
            <a:avLst/>
          </a:prstGeom>
          <a:noFill/>
        </p:spPr>
        <p:txBody>
          <a:bodyPr wrap="square" rtlCol="0">
            <a:spAutoFit/>
          </a:bodyPr>
          <a:lstStyle>
            <a:defPPr>
              <a:defRPr lang="en-US"/>
            </a:defPPr>
            <a:lvl1pPr>
              <a:defRPr sz="1600">
                <a:solidFill>
                  <a:schemeClr val="bg1"/>
                </a:solidFill>
              </a:defRPr>
            </a:lvl1pPr>
          </a:lstStyle>
          <a:p>
            <a:r>
              <a:rPr lang="en-US" sz="2400" b="1">
                <a:latin typeface="+mj-lt"/>
                <a:cs typeface="Times New Roman" panose="02020603050405020304" pitchFamily="18" charset="0"/>
              </a:rPr>
              <a:t>Trần Đức l</a:t>
            </a:r>
            <a:r>
              <a:rPr lang="vi-VN" sz="2400" b="1">
                <a:latin typeface="+mj-lt"/>
                <a:cs typeface="Times New Roman" panose="02020603050405020304" pitchFamily="18" charset="0"/>
              </a:rPr>
              <a:t>ư</a:t>
            </a:r>
            <a:r>
              <a:rPr lang="en-US" sz="2400" b="1">
                <a:latin typeface="+mj-lt"/>
                <a:cs typeface="Times New Roman" panose="02020603050405020304" pitchFamily="18" charset="0"/>
              </a:rPr>
              <a:t>ơng	</a:t>
            </a:r>
            <a:r>
              <a:rPr lang="vi-VN" sz="2400" b="1">
                <a:latin typeface="+mj-lt"/>
                <a:cs typeface="Times New Roman" panose="02020603050405020304" pitchFamily="18" charset="0"/>
              </a:rPr>
              <a:t>1</a:t>
            </a:r>
            <a:r>
              <a:rPr lang="en-US" sz="2400" b="1">
                <a:latin typeface="+mj-lt"/>
                <a:cs typeface="Times New Roman" panose="02020603050405020304" pitchFamily="18" charset="0"/>
              </a:rPr>
              <a:t>6110149</a:t>
            </a:r>
            <a:endParaRPr lang="vi-VN" sz="2400" b="1">
              <a:latin typeface="+mj-lt"/>
              <a:cs typeface="Times New Roman" panose="02020603050405020304" pitchFamily="18" charset="0"/>
            </a:endParaRPr>
          </a:p>
        </p:txBody>
      </p:sp>
      <p:sp>
        <p:nvSpPr>
          <p:cNvPr id="8" name="Title 1">
            <a:extLst>
              <a:ext uri="{FF2B5EF4-FFF2-40B4-BE49-F238E27FC236}">
                <a16:creationId xmlns:a16="http://schemas.microsoft.com/office/drawing/2014/main" id="{291E2A5B-17DB-4A60-B1CC-73E5867865C0}"/>
              </a:ext>
            </a:extLst>
          </p:cNvPr>
          <p:cNvSpPr txBox="1">
            <a:spLocks/>
          </p:cNvSpPr>
          <p:nvPr/>
        </p:nvSpPr>
        <p:spPr>
          <a:xfrm>
            <a:off x="2759045" y="2094367"/>
            <a:ext cx="6990261" cy="45032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vi-VN" sz="2400" b="1">
                <a:solidFill>
                  <a:schemeClr val="accent4"/>
                </a:solidFill>
              </a:rPr>
              <a:t>Giảng viên hướng dẫn:  </a:t>
            </a:r>
            <a:r>
              <a:rPr lang="vi-VN" sz="2400" b="1">
                <a:solidFill>
                  <a:schemeClr val="bg1"/>
                </a:solidFill>
              </a:rPr>
              <a:t>T.S</a:t>
            </a:r>
            <a:r>
              <a:rPr lang="vi-VN" sz="2400" b="1">
                <a:solidFill>
                  <a:schemeClr val="accent4"/>
                </a:solidFill>
              </a:rPr>
              <a:t> </a:t>
            </a:r>
            <a:r>
              <a:rPr lang="en-US" sz="2400" b="1">
                <a:solidFill>
                  <a:schemeClr val="bg1"/>
                </a:solidFill>
              </a:rPr>
              <a:t>Huỳnh Xuân Phụng</a:t>
            </a:r>
            <a:endParaRPr lang="en-US" sz="2400">
              <a:solidFill>
                <a:schemeClr val="bg1"/>
              </a:solidFill>
            </a:endParaRPr>
          </a:p>
        </p:txBody>
      </p:sp>
    </p:spTree>
    <p:extLst>
      <p:ext uri="{BB962C8B-B14F-4D97-AF65-F5344CB8AC3E}">
        <p14:creationId xmlns:p14="http://schemas.microsoft.com/office/powerpoint/2010/main" val="11044568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7069EE0D-8495-412F-97CD-4327C8A42FA3}"/>
              </a:ext>
            </a:extLst>
          </p:cNvPr>
          <p:cNvSpPr txBox="1"/>
          <p:nvPr/>
        </p:nvSpPr>
        <p:spPr>
          <a:xfrm>
            <a:off x="154546" y="206062"/>
            <a:ext cx="2846231" cy="461665"/>
          </a:xfrm>
          <a:prstGeom prst="rect">
            <a:avLst/>
          </a:prstGeom>
          <a:noFill/>
        </p:spPr>
        <p:txBody>
          <a:bodyPr wrap="square" rtlCol="0">
            <a:spAutoFit/>
          </a:bodyPr>
          <a:lstStyle/>
          <a:p>
            <a:r>
              <a:rPr lang="en-US" sz="2400" b="1">
                <a:solidFill>
                  <a:srgbClr val="92D050"/>
                </a:solidFill>
                <a:latin typeface="Times New Roman" panose="02020603050405020304" pitchFamily="18" charset="0"/>
                <a:cs typeface="Times New Roman" panose="02020603050405020304" pitchFamily="18" charset="0"/>
              </a:rPr>
              <a:t>III. Kết quả </a:t>
            </a:r>
          </a:p>
        </p:txBody>
      </p:sp>
      <p:pic>
        <p:nvPicPr>
          <p:cNvPr id="5" name="Picture 4">
            <a:extLst>
              <a:ext uri="{FF2B5EF4-FFF2-40B4-BE49-F238E27FC236}">
                <a16:creationId xmlns:a16="http://schemas.microsoft.com/office/drawing/2014/main" id="{B15B145A-66B7-429A-8585-6011C60A662B}"/>
              </a:ext>
            </a:extLst>
          </p:cNvPr>
          <p:cNvPicPr/>
          <p:nvPr/>
        </p:nvPicPr>
        <p:blipFill>
          <a:blip r:embed="rId2"/>
          <a:stretch>
            <a:fillRect/>
          </a:stretch>
        </p:blipFill>
        <p:spPr>
          <a:xfrm>
            <a:off x="970672" y="667727"/>
            <a:ext cx="10213144" cy="5984211"/>
          </a:xfrm>
          <a:prstGeom prst="rect">
            <a:avLst/>
          </a:prstGeom>
        </p:spPr>
      </p:pic>
      <p:sp>
        <p:nvSpPr>
          <p:cNvPr id="2" name="Rectangle 1">
            <a:extLst>
              <a:ext uri="{FF2B5EF4-FFF2-40B4-BE49-F238E27FC236}">
                <a16:creationId xmlns:a16="http://schemas.microsoft.com/office/drawing/2014/main" id="{D5EB5831-2444-403F-95CB-0B3345A5ED43}"/>
              </a:ext>
            </a:extLst>
          </p:cNvPr>
          <p:cNvSpPr/>
          <p:nvPr/>
        </p:nvSpPr>
        <p:spPr>
          <a:xfrm>
            <a:off x="2194660" y="267617"/>
            <a:ext cx="4204997" cy="400110"/>
          </a:xfrm>
          <a:prstGeom prst="rect">
            <a:avLst/>
          </a:prstGeom>
        </p:spPr>
        <p:txBody>
          <a:bodyPr wrap="none">
            <a:spAutoFit/>
          </a:bodyPr>
          <a:lstStyle/>
          <a:p>
            <a:r>
              <a:rPr lang="en-US" sz="2000">
                <a:solidFill>
                  <a:srgbClr val="FFFF00"/>
                </a:solidFill>
                <a:latin typeface="Times New Roman" panose="02020603050405020304" pitchFamily="18" charset="0"/>
                <a:ea typeface="Calibri" panose="020F0502020204030204" pitchFamily="34" charset="0"/>
              </a:rPr>
              <a:t>Sơ đồ nhận diện vật thể bằng file video</a:t>
            </a:r>
            <a:endParaRPr lang="en-US" sz="2000">
              <a:solidFill>
                <a:srgbClr val="FFFF00"/>
              </a:solidFill>
            </a:endParaRPr>
          </a:p>
        </p:txBody>
      </p:sp>
    </p:spTree>
    <p:extLst>
      <p:ext uri="{BB962C8B-B14F-4D97-AF65-F5344CB8AC3E}">
        <p14:creationId xmlns:p14="http://schemas.microsoft.com/office/powerpoint/2010/main" val="7203276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7069EE0D-8495-412F-97CD-4327C8A42FA3}"/>
              </a:ext>
            </a:extLst>
          </p:cNvPr>
          <p:cNvSpPr txBox="1"/>
          <p:nvPr/>
        </p:nvSpPr>
        <p:spPr>
          <a:xfrm>
            <a:off x="154546" y="206062"/>
            <a:ext cx="2846231" cy="461665"/>
          </a:xfrm>
          <a:prstGeom prst="rect">
            <a:avLst/>
          </a:prstGeom>
          <a:noFill/>
        </p:spPr>
        <p:txBody>
          <a:bodyPr wrap="square" rtlCol="0">
            <a:spAutoFit/>
          </a:bodyPr>
          <a:lstStyle/>
          <a:p>
            <a:r>
              <a:rPr lang="en-US" sz="2400" b="1">
                <a:solidFill>
                  <a:srgbClr val="92D050"/>
                </a:solidFill>
                <a:latin typeface="Times New Roman" panose="02020603050405020304" pitchFamily="18" charset="0"/>
                <a:cs typeface="Times New Roman" panose="02020603050405020304" pitchFamily="18" charset="0"/>
              </a:rPr>
              <a:t>III. Kết quả </a:t>
            </a:r>
          </a:p>
        </p:txBody>
      </p:sp>
      <p:pic>
        <p:nvPicPr>
          <p:cNvPr id="5" name="Picture 4">
            <a:extLst>
              <a:ext uri="{FF2B5EF4-FFF2-40B4-BE49-F238E27FC236}">
                <a16:creationId xmlns:a16="http://schemas.microsoft.com/office/drawing/2014/main" id="{D0FCF886-74F4-400B-A580-68935EC8F17D}"/>
              </a:ext>
            </a:extLst>
          </p:cNvPr>
          <p:cNvPicPr/>
          <p:nvPr/>
        </p:nvPicPr>
        <p:blipFill>
          <a:blip r:embed="rId2"/>
          <a:stretch>
            <a:fillRect/>
          </a:stretch>
        </p:blipFill>
        <p:spPr>
          <a:xfrm>
            <a:off x="0" y="1447556"/>
            <a:ext cx="5943600" cy="3343910"/>
          </a:xfrm>
          <a:prstGeom prst="rect">
            <a:avLst/>
          </a:prstGeom>
        </p:spPr>
      </p:pic>
      <p:pic>
        <p:nvPicPr>
          <p:cNvPr id="6" name="Picture 5">
            <a:extLst>
              <a:ext uri="{FF2B5EF4-FFF2-40B4-BE49-F238E27FC236}">
                <a16:creationId xmlns:a16="http://schemas.microsoft.com/office/drawing/2014/main" id="{0C77DBFE-CD32-4068-8DA1-7604B9BEC0A0}"/>
              </a:ext>
            </a:extLst>
          </p:cNvPr>
          <p:cNvPicPr/>
          <p:nvPr/>
        </p:nvPicPr>
        <p:blipFill>
          <a:blip r:embed="rId3"/>
          <a:stretch>
            <a:fillRect/>
          </a:stretch>
        </p:blipFill>
        <p:spPr>
          <a:xfrm>
            <a:off x="6248400" y="1447556"/>
            <a:ext cx="5943600" cy="3341370"/>
          </a:xfrm>
          <a:prstGeom prst="rect">
            <a:avLst/>
          </a:prstGeom>
        </p:spPr>
      </p:pic>
    </p:spTree>
    <p:extLst>
      <p:ext uri="{BB962C8B-B14F-4D97-AF65-F5344CB8AC3E}">
        <p14:creationId xmlns:p14="http://schemas.microsoft.com/office/powerpoint/2010/main" val="25736214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D7E5D9D-4148-44A9-BD9B-26A5AD2AF688}"/>
              </a:ext>
            </a:extLst>
          </p:cNvPr>
          <p:cNvSpPr txBox="1"/>
          <p:nvPr/>
        </p:nvSpPr>
        <p:spPr>
          <a:xfrm>
            <a:off x="154546" y="206062"/>
            <a:ext cx="2846231" cy="461665"/>
          </a:xfrm>
          <a:prstGeom prst="rect">
            <a:avLst/>
          </a:prstGeom>
          <a:noFill/>
        </p:spPr>
        <p:txBody>
          <a:bodyPr wrap="square" rtlCol="0">
            <a:spAutoFit/>
          </a:bodyPr>
          <a:lstStyle/>
          <a:p>
            <a:r>
              <a:rPr lang="en-US" sz="2400" b="1">
                <a:solidFill>
                  <a:srgbClr val="92D050"/>
                </a:solidFill>
                <a:latin typeface="Times New Roman" panose="02020603050405020304" pitchFamily="18" charset="0"/>
                <a:cs typeface="Times New Roman" panose="02020603050405020304" pitchFamily="18" charset="0"/>
              </a:rPr>
              <a:t>IV. Kết luận </a:t>
            </a:r>
          </a:p>
        </p:txBody>
      </p:sp>
      <p:sp>
        <p:nvSpPr>
          <p:cNvPr id="5" name="Rectangle 4">
            <a:extLst>
              <a:ext uri="{FF2B5EF4-FFF2-40B4-BE49-F238E27FC236}">
                <a16:creationId xmlns:a16="http://schemas.microsoft.com/office/drawing/2014/main" id="{1B911E8B-9A44-404D-8810-F17229DAAD08}"/>
              </a:ext>
            </a:extLst>
          </p:cNvPr>
          <p:cNvSpPr/>
          <p:nvPr/>
        </p:nvSpPr>
        <p:spPr>
          <a:xfrm>
            <a:off x="355617" y="848531"/>
            <a:ext cx="5235729" cy="400110"/>
          </a:xfrm>
          <a:prstGeom prst="rect">
            <a:avLst/>
          </a:prstGeom>
        </p:spPr>
        <p:txBody>
          <a:bodyPr wrap="none">
            <a:spAutoFit/>
          </a:bodyPr>
          <a:lstStyle/>
          <a:p>
            <a:r>
              <a:rPr lang="vi-VN" sz="2000" b="0" i="0">
                <a:solidFill>
                  <a:schemeClr val="accent4"/>
                </a:solidFill>
                <a:effectLst/>
                <a:latin typeface="+mj-lt"/>
              </a:rPr>
              <a:t>Các yếu tố làm ảnh hưởng tới kết quả nhận dạng:</a:t>
            </a:r>
            <a:endParaRPr lang="en-US" sz="2000">
              <a:solidFill>
                <a:schemeClr val="accent4"/>
              </a:solidFill>
              <a:latin typeface="+mj-lt"/>
            </a:endParaRPr>
          </a:p>
        </p:txBody>
      </p:sp>
      <p:sp>
        <p:nvSpPr>
          <p:cNvPr id="6" name="Rectangle 5">
            <a:extLst>
              <a:ext uri="{FF2B5EF4-FFF2-40B4-BE49-F238E27FC236}">
                <a16:creationId xmlns:a16="http://schemas.microsoft.com/office/drawing/2014/main" id="{01B0529F-3D4E-40F5-A0FC-9CAB8FD62198}"/>
              </a:ext>
            </a:extLst>
          </p:cNvPr>
          <p:cNvSpPr/>
          <p:nvPr/>
        </p:nvSpPr>
        <p:spPr>
          <a:xfrm>
            <a:off x="355616" y="1537531"/>
            <a:ext cx="11179891" cy="707886"/>
          </a:xfrm>
          <a:prstGeom prst="rect">
            <a:avLst/>
          </a:prstGeom>
        </p:spPr>
        <p:txBody>
          <a:bodyPr wrap="square">
            <a:spAutoFit/>
          </a:bodyPr>
          <a:lstStyle/>
          <a:p>
            <a:pPr algn="just"/>
            <a:r>
              <a:rPr lang="vi-VN" sz="2000" b="1" i="0">
                <a:solidFill>
                  <a:srgbClr val="00B0F0"/>
                </a:solidFill>
                <a:effectLst/>
                <a:latin typeface="+mj-lt"/>
              </a:rPr>
              <a:t>Ánh sáng</a:t>
            </a:r>
            <a:r>
              <a:rPr lang="vi-VN" sz="2000" b="0" i="0">
                <a:solidFill>
                  <a:srgbClr val="00B0F0"/>
                </a:solidFill>
                <a:effectLst/>
                <a:latin typeface="+mj-lt"/>
              </a:rPr>
              <a:t>: </a:t>
            </a:r>
            <a:r>
              <a:rPr lang="vi-VN" sz="2000" b="0" i="0">
                <a:solidFill>
                  <a:schemeClr val="bg1"/>
                </a:solidFill>
                <a:effectLst/>
                <a:latin typeface="+mj-lt"/>
              </a:rPr>
              <a:t>Ảnh kỹ thuật số biểu diễn cường độ sáng của đối tượng, do đó khi ánh sáng thay đổi, thông tin về đối tượng sẽ bị ảnh hưởng.</a:t>
            </a:r>
            <a:endParaRPr lang="en-US" sz="2000">
              <a:solidFill>
                <a:schemeClr val="bg1"/>
              </a:solidFill>
              <a:latin typeface="+mj-lt"/>
            </a:endParaRPr>
          </a:p>
        </p:txBody>
      </p:sp>
      <p:sp>
        <p:nvSpPr>
          <p:cNvPr id="7" name="Rectangle 6">
            <a:extLst>
              <a:ext uri="{FF2B5EF4-FFF2-40B4-BE49-F238E27FC236}">
                <a16:creationId xmlns:a16="http://schemas.microsoft.com/office/drawing/2014/main" id="{CB0F1FD5-7AFC-4F3B-8C4B-F6443841A745}"/>
              </a:ext>
            </a:extLst>
          </p:cNvPr>
          <p:cNvSpPr/>
          <p:nvPr/>
        </p:nvSpPr>
        <p:spPr>
          <a:xfrm>
            <a:off x="355617" y="2481545"/>
            <a:ext cx="11315612" cy="707886"/>
          </a:xfrm>
          <a:prstGeom prst="rect">
            <a:avLst/>
          </a:prstGeom>
        </p:spPr>
        <p:txBody>
          <a:bodyPr wrap="square">
            <a:spAutoFit/>
          </a:bodyPr>
          <a:lstStyle/>
          <a:p>
            <a:pPr algn="just"/>
            <a:r>
              <a:rPr lang="vi-VN" sz="2000" b="1" i="0">
                <a:solidFill>
                  <a:srgbClr val="00B0F0"/>
                </a:solidFill>
                <a:effectLst/>
                <a:latin typeface="+mj-lt"/>
              </a:rPr>
              <a:t>Cự ly của đối tượng so với camera</a:t>
            </a:r>
            <a:r>
              <a:rPr lang="vi-VN" sz="2000" b="0" i="0">
                <a:solidFill>
                  <a:srgbClr val="00B0F0"/>
                </a:solidFill>
                <a:effectLst/>
                <a:latin typeface="+mj-lt"/>
              </a:rPr>
              <a:t>: </a:t>
            </a:r>
            <a:r>
              <a:rPr lang="vi-VN" sz="2000" b="0" i="0">
                <a:solidFill>
                  <a:schemeClr val="bg1"/>
                </a:solidFill>
                <a:effectLst/>
                <a:latin typeface="+mj-lt"/>
              </a:rPr>
              <a:t>khoảng cách đối tượng so với camera sẽ xác định số pixel ảnh quy định nên khuôn mặt.</a:t>
            </a:r>
            <a:endParaRPr lang="en-US" sz="2000">
              <a:solidFill>
                <a:schemeClr val="bg1"/>
              </a:solidFill>
              <a:latin typeface="+mj-lt"/>
            </a:endParaRPr>
          </a:p>
        </p:txBody>
      </p:sp>
      <p:sp>
        <p:nvSpPr>
          <p:cNvPr id="8" name="Rectangle 7">
            <a:extLst>
              <a:ext uri="{FF2B5EF4-FFF2-40B4-BE49-F238E27FC236}">
                <a16:creationId xmlns:a16="http://schemas.microsoft.com/office/drawing/2014/main" id="{80A3A9BC-E719-428E-82E0-691327DEEF7E}"/>
              </a:ext>
            </a:extLst>
          </p:cNvPr>
          <p:cNvSpPr/>
          <p:nvPr/>
        </p:nvSpPr>
        <p:spPr>
          <a:xfrm>
            <a:off x="374640" y="3425559"/>
            <a:ext cx="11160868" cy="707886"/>
          </a:xfrm>
          <a:prstGeom prst="rect">
            <a:avLst/>
          </a:prstGeom>
        </p:spPr>
        <p:txBody>
          <a:bodyPr wrap="square">
            <a:spAutoFit/>
          </a:bodyPr>
          <a:lstStyle/>
          <a:p>
            <a:pPr algn="just"/>
            <a:r>
              <a:rPr lang="vi-VN" sz="2000" b="1" i="0">
                <a:solidFill>
                  <a:srgbClr val="00B0F0"/>
                </a:solidFill>
                <a:effectLst/>
                <a:latin typeface="+mj-lt"/>
              </a:rPr>
              <a:t>Cảm xúc biểu cảm trên khuôn mặt</a:t>
            </a:r>
            <a:r>
              <a:rPr lang="vi-VN" sz="2000" b="0" i="0">
                <a:solidFill>
                  <a:srgbClr val="00B0F0"/>
                </a:solidFill>
                <a:effectLst/>
                <a:latin typeface="+mj-lt"/>
              </a:rPr>
              <a:t>: </a:t>
            </a:r>
            <a:r>
              <a:rPr lang="vi-VN" sz="2000" b="0" i="0">
                <a:solidFill>
                  <a:schemeClr val="bg1"/>
                </a:solidFill>
                <a:effectLst/>
                <a:latin typeface="+mj-lt"/>
              </a:rPr>
              <a:t>các nét biểu cảm cảm xúc trên khuôn mặt gây ra nhiễu, việc loại nhiễu này vẫn chưa có phương pháp hiệu quả.</a:t>
            </a:r>
            <a:endParaRPr lang="en-US" sz="2000">
              <a:solidFill>
                <a:schemeClr val="bg1"/>
              </a:solidFill>
              <a:latin typeface="+mj-lt"/>
            </a:endParaRPr>
          </a:p>
        </p:txBody>
      </p:sp>
      <p:sp>
        <p:nvSpPr>
          <p:cNvPr id="9" name="Rectangle 8">
            <a:extLst>
              <a:ext uri="{FF2B5EF4-FFF2-40B4-BE49-F238E27FC236}">
                <a16:creationId xmlns:a16="http://schemas.microsoft.com/office/drawing/2014/main" id="{381F7E93-19A7-492B-910F-90E58B2E29F9}"/>
              </a:ext>
            </a:extLst>
          </p:cNvPr>
          <p:cNvSpPr/>
          <p:nvPr/>
        </p:nvSpPr>
        <p:spPr>
          <a:xfrm>
            <a:off x="374640" y="4468048"/>
            <a:ext cx="11414086" cy="707886"/>
          </a:xfrm>
          <a:prstGeom prst="rect">
            <a:avLst/>
          </a:prstGeom>
        </p:spPr>
        <p:txBody>
          <a:bodyPr wrap="square">
            <a:spAutoFit/>
          </a:bodyPr>
          <a:lstStyle/>
          <a:p>
            <a:pPr algn="just"/>
            <a:r>
              <a:rPr lang="vi-VN" sz="2000" b="1" i="0">
                <a:solidFill>
                  <a:srgbClr val="00B0F0"/>
                </a:solidFill>
                <a:effectLst/>
                <a:latin typeface="+mj-lt"/>
              </a:rPr>
              <a:t>Tư thế đứng của đối tượng (nghiêng, xoay,…)</a:t>
            </a:r>
            <a:r>
              <a:rPr lang="vi-VN" sz="2000" b="0" i="0">
                <a:solidFill>
                  <a:srgbClr val="00B0F0"/>
                </a:solidFill>
                <a:effectLst/>
                <a:latin typeface="+mj-lt"/>
              </a:rPr>
              <a:t>: </a:t>
            </a:r>
            <a:r>
              <a:rPr lang="vi-VN" sz="2000" b="0" i="0">
                <a:solidFill>
                  <a:schemeClr val="bg1"/>
                </a:solidFill>
                <a:effectLst/>
                <a:latin typeface="+mj-lt"/>
              </a:rPr>
              <a:t>tư thế của đối tượng sẽ xác định thông tin của đối tượng đó. Việc tư thế thay đổi quá lớn sẽ làm thay phần lớn thông tin về đối tượng, dẫn đến kết quả nhận dạng sai.</a:t>
            </a:r>
          </a:p>
        </p:txBody>
      </p:sp>
      <p:sp>
        <p:nvSpPr>
          <p:cNvPr id="10" name="Rectangle 9">
            <a:extLst>
              <a:ext uri="{FF2B5EF4-FFF2-40B4-BE49-F238E27FC236}">
                <a16:creationId xmlns:a16="http://schemas.microsoft.com/office/drawing/2014/main" id="{D268D27C-CA47-4BCC-9588-B2382ACC75C6}"/>
              </a:ext>
            </a:extLst>
          </p:cNvPr>
          <p:cNvSpPr/>
          <p:nvPr/>
        </p:nvSpPr>
        <p:spPr>
          <a:xfrm>
            <a:off x="374640" y="5636275"/>
            <a:ext cx="11315612" cy="707886"/>
          </a:xfrm>
          <a:prstGeom prst="rect">
            <a:avLst/>
          </a:prstGeom>
        </p:spPr>
        <p:txBody>
          <a:bodyPr wrap="square">
            <a:spAutoFit/>
          </a:bodyPr>
          <a:lstStyle/>
          <a:p>
            <a:pPr algn="just"/>
            <a:r>
              <a:rPr lang="vi-VN" sz="2000" b="1" i="0">
                <a:solidFill>
                  <a:srgbClr val="00B0F0"/>
                </a:solidFill>
                <a:effectLst/>
                <a:latin typeface="+mj-lt"/>
              </a:rPr>
              <a:t>Trang phục của đối tượng</a:t>
            </a:r>
            <a:r>
              <a:rPr lang="vi-VN" sz="2000" b="0" i="0">
                <a:solidFill>
                  <a:srgbClr val="00B0F0"/>
                </a:solidFill>
                <a:effectLst/>
                <a:latin typeface="+mj-lt"/>
              </a:rPr>
              <a:t>: </a:t>
            </a:r>
            <a:r>
              <a:rPr lang="vi-VN" sz="2000" b="0" i="0">
                <a:solidFill>
                  <a:schemeClr val="bg1"/>
                </a:solidFill>
                <a:effectLst/>
                <a:latin typeface="+mj-lt"/>
              </a:rPr>
              <a:t>Kết quả nhận dạng có thể bị ảnh hưởng lớn nếu như  đối tượng có các trang phục khác biệt so với mẫu như đeo kính, đội mũ,…</a:t>
            </a:r>
            <a:endParaRPr lang="en-US" sz="2000">
              <a:solidFill>
                <a:schemeClr val="bg1"/>
              </a:solidFill>
              <a:latin typeface="+mj-lt"/>
            </a:endParaRPr>
          </a:p>
        </p:txBody>
      </p:sp>
    </p:spTree>
    <p:extLst>
      <p:ext uri="{BB962C8B-B14F-4D97-AF65-F5344CB8AC3E}">
        <p14:creationId xmlns:p14="http://schemas.microsoft.com/office/powerpoint/2010/main" val="24791825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A13A1A5-424A-4C70-B0B1-9BF5194A3A62}"/>
              </a:ext>
            </a:extLst>
          </p:cNvPr>
          <p:cNvSpPr txBox="1"/>
          <p:nvPr/>
        </p:nvSpPr>
        <p:spPr>
          <a:xfrm>
            <a:off x="961292" y="2129024"/>
            <a:ext cx="10269415" cy="461665"/>
          </a:xfrm>
          <a:prstGeom prst="rect">
            <a:avLst/>
          </a:prstGeom>
          <a:noFill/>
        </p:spPr>
        <p:txBody>
          <a:bodyPr wrap="square" rtlCol="0">
            <a:spAutoFit/>
          </a:bodyPr>
          <a:lstStyle/>
          <a:p>
            <a:pPr algn="ctr"/>
            <a:r>
              <a:rPr lang="en-US" sz="2400" b="1">
                <a:solidFill>
                  <a:schemeClr val="bg1"/>
                </a:solidFill>
                <a:latin typeface="Times New Roman" panose="02020603050405020304" pitchFamily="18" charset="0"/>
                <a:cs typeface="Times New Roman" panose="02020603050405020304" pitchFamily="18" charset="0"/>
              </a:rPr>
              <a:t>CẢM </a:t>
            </a:r>
            <a:r>
              <a:rPr lang="vi-VN" sz="2400" b="1">
                <a:solidFill>
                  <a:schemeClr val="bg1"/>
                </a:solidFill>
                <a:latin typeface="Times New Roman" panose="02020603050405020304" pitchFamily="18" charset="0"/>
                <a:cs typeface="Times New Roman" panose="02020603050405020304" pitchFamily="18" charset="0"/>
              </a:rPr>
              <a:t>Ơ</a:t>
            </a:r>
            <a:r>
              <a:rPr lang="en-US" sz="2400" b="1">
                <a:solidFill>
                  <a:schemeClr val="bg1"/>
                </a:solidFill>
                <a:latin typeface="Times New Roman" panose="02020603050405020304" pitchFamily="18" charset="0"/>
                <a:cs typeface="Times New Roman" panose="02020603050405020304" pitchFamily="18" charset="0"/>
              </a:rPr>
              <a:t>N THẦY VÀ CÁC BẠN ĐÃ THEO DÕI BÀI THUYẾT TRÌNH</a:t>
            </a:r>
          </a:p>
        </p:txBody>
      </p:sp>
      <p:pic>
        <p:nvPicPr>
          <p:cNvPr id="12292" name="Picture 4" descr="Kết quả hình ảnh cho ảnh vui khi kết thúc một môn&quot;">
            <a:extLst>
              <a:ext uri="{FF2B5EF4-FFF2-40B4-BE49-F238E27FC236}">
                <a16:creationId xmlns:a16="http://schemas.microsoft.com/office/drawing/2014/main" id="{2EB379DD-CCE5-43E5-94E1-692530D081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01302" y="3671665"/>
            <a:ext cx="3052658" cy="27359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60151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1439E5-3D20-4DC7-8080-A8D64BFCDD08}"/>
              </a:ext>
            </a:extLst>
          </p:cNvPr>
          <p:cNvSpPr txBox="1">
            <a:spLocks/>
          </p:cNvSpPr>
          <p:nvPr/>
        </p:nvSpPr>
        <p:spPr>
          <a:xfrm>
            <a:off x="3964521" y="45995"/>
            <a:ext cx="3830782" cy="578378"/>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vi-VN" sz="2400" b="1" u="sng">
                <a:solidFill>
                  <a:srgbClr val="00B0F0"/>
                </a:solidFill>
              </a:rPr>
              <a:t>Nội dung thuyết trình</a:t>
            </a:r>
            <a:endParaRPr lang="en-US" sz="2400" b="1" u="sng">
              <a:solidFill>
                <a:srgbClr val="00B0F0"/>
              </a:solidFill>
            </a:endParaRPr>
          </a:p>
        </p:txBody>
      </p:sp>
      <p:sp>
        <p:nvSpPr>
          <p:cNvPr id="5" name="TextBox 4">
            <a:extLst>
              <a:ext uri="{FF2B5EF4-FFF2-40B4-BE49-F238E27FC236}">
                <a16:creationId xmlns:a16="http://schemas.microsoft.com/office/drawing/2014/main" id="{29F57B89-8063-405C-9956-B4690579CD5A}"/>
              </a:ext>
            </a:extLst>
          </p:cNvPr>
          <p:cNvSpPr txBox="1"/>
          <p:nvPr/>
        </p:nvSpPr>
        <p:spPr>
          <a:xfrm>
            <a:off x="1964026" y="782833"/>
            <a:ext cx="2846231" cy="461665"/>
          </a:xfrm>
          <a:prstGeom prst="rect">
            <a:avLst/>
          </a:prstGeom>
          <a:noFill/>
        </p:spPr>
        <p:txBody>
          <a:bodyPr wrap="square" rtlCol="0">
            <a:spAutoFit/>
          </a:bodyPr>
          <a:lstStyle/>
          <a:p>
            <a:r>
              <a:rPr lang="en-US" sz="2400" b="1">
                <a:solidFill>
                  <a:srgbClr val="92D050"/>
                </a:solidFill>
              </a:rPr>
              <a:t>I. Khái niệm xử lí ảnh </a:t>
            </a:r>
          </a:p>
        </p:txBody>
      </p:sp>
      <p:sp>
        <p:nvSpPr>
          <p:cNvPr id="6" name="TextBox 5">
            <a:extLst>
              <a:ext uri="{FF2B5EF4-FFF2-40B4-BE49-F238E27FC236}">
                <a16:creationId xmlns:a16="http://schemas.microsoft.com/office/drawing/2014/main" id="{20B65FC1-63A7-4F22-BB82-AD3B1A319BB4}"/>
              </a:ext>
            </a:extLst>
          </p:cNvPr>
          <p:cNvSpPr txBox="1"/>
          <p:nvPr/>
        </p:nvSpPr>
        <p:spPr>
          <a:xfrm>
            <a:off x="1964026" y="2673468"/>
            <a:ext cx="4987494" cy="461665"/>
          </a:xfrm>
          <a:prstGeom prst="rect">
            <a:avLst/>
          </a:prstGeom>
          <a:noFill/>
        </p:spPr>
        <p:txBody>
          <a:bodyPr wrap="square" rtlCol="0">
            <a:spAutoFit/>
          </a:bodyPr>
          <a:lstStyle/>
          <a:p>
            <a:r>
              <a:rPr lang="en-US" sz="2400" b="1">
                <a:solidFill>
                  <a:srgbClr val="92D050"/>
                </a:solidFill>
              </a:rPr>
              <a:t>II. Quy trình nhận diện khuôn mặt  </a:t>
            </a:r>
          </a:p>
        </p:txBody>
      </p:sp>
      <p:sp>
        <p:nvSpPr>
          <p:cNvPr id="7" name="TextBox 6">
            <a:extLst>
              <a:ext uri="{FF2B5EF4-FFF2-40B4-BE49-F238E27FC236}">
                <a16:creationId xmlns:a16="http://schemas.microsoft.com/office/drawing/2014/main" id="{70892889-37C7-45D7-9F4F-71E256322034}"/>
              </a:ext>
            </a:extLst>
          </p:cNvPr>
          <p:cNvSpPr txBox="1"/>
          <p:nvPr/>
        </p:nvSpPr>
        <p:spPr>
          <a:xfrm>
            <a:off x="1964024" y="3265370"/>
            <a:ext cx="2846231" cy="461665"/>
          </a:xfrm>
          <a:prstGeom prst="rect">
            <a:avLst/>
          </a:prstGeom>
          <a:noFill/>
        </p:spPr>
        <p:txBody>
          <a:bodyPr wrap="square" rtlCol="0">
            <a:spAutoFit/>
          </a:bodyPr>
          <a:lstStyle/>
          <a:p>
            <a:r>
              <a:rPr lang="en-US" sz="2400" b="1">
                <a:solidFill>
                  <a:srgbClr val="92D050"/>
                </a:solidFill>
                <a:latin typeface="Times New Roman" panose="02020603050405020304" pitchFamily="18" charset="0"/>
                <a:cs typeface="Times New Roman" panose="02020603050405020304" pitchFamily="18" charset="0"/>
              </a:rPr>
              <a:t>III. Kết quả </a:t>
            </a:r>
          </a:p>
        </p:txBody>
      </p:sp>
      <p:sp>
        <p:nvSpPr>
          <p:cNvPr id="9" name="TextBox 8">
            <a:extLst>
              <a:ext uri="{FF2B5EF4-FFF2-40B4-BE49-F238E27FC236}">
                <a16:creationId xmlns:a16="http://schemas.microsoft.com/office/drawing/2014/main" id="{9D79028F-AECA-4350-8BB2-D20B0AD2AE14}"/>
              </a:ext>
            </a:extLst>
          </p:cNvPr>
          <p:cNvSpPr txBox="1"/>
          <p:nvPr/>
        </p:nvSpPr>
        <p:spPr>
          <a:xfrm>
            <a:off x="2030519" y="5938984"/>
            <a:ext cx="2846231" cy="461665"/>
          </a:xfrm>
          <a:prstGeom prst="rect">
            <a:avLst/>
          </a:prstGeom>
          <a:noFill/>
        </p:spPr>
        <p:txBody>
          <a:bodyPr wrap="square" rtlCol="0">
            <a:spAutoFit/>
          </a:bodyPr>
          <a:lstStyle/>
          <a:p>
            <a:r>
              <a:rPr lang="en-US" sz="2400" b="1">
                <a:solidFill>
                  <a:srgbClr val="92D050"/>
                </a:solidFill>
                <a:latin typeface="Times New Roman" panose="02020603050405020304" pitchFamily="18" charset="0"/>
                <a:cs typeface="Times New Roman" panose="02020603050405020304" pitchFamily="18" charset="0"/>
              </a:rPr>
              <a:t>IV. Kết luận </a:t>
            </a:r>
          </a:p>
        </p:txBody>
      </p:sp>
      <p:sp>
        <p:nvSpPr>
          <p:cNvPr id="10" name="TextBox 9">
            <a:extLst>
              <a:ext uri="{FF2B5EF4-FFF2-40B4-BE49-F238E27FC236}">
                <a16:creationId xmlns:a16="http://schemas.microsoft.com/office/drawing/2014/main" id="{5D2720A7-2B9B-416F-B0D4-2A909EB85BD5}"/>
              </a:ext>
            </a:extLst>
          </p:cNvPr>
          <p:cNvSpPr txBox="1"/>
          <p:nvPr/>
        </p:nvSpPr>
        <p:spPr>
          <a:xfrm>
            <a:off x="2941679" y="1255700"/>
            <a:ext cx="2771335" cy="400110"/>
          </a:xfrm>
          <a:prstGeom prst="rect">
            <a:avLst/>
          </a:prstGeom>
          <a:noFill/>
        </p:spPr>
        <p:txBody>
          <a:bodyPr wrap="square" rtlCol="0">
            <a:spAutoFit/>
          </a:bodyPr>
          <a:lstStyle/>
          <a:p>
            <a:pPr algn="ctr"/>
            <a:r>
              <a:rPr lang="en-US" sz="2000" b="1">
                <a:solidFill>
                  <a:schemeClr val="accent4"/>
                </a:solidFill>
                <a:latin typeface="Times New Roman" panose="02020603050405020304" pitchFamily="18" charset="0"/>
                <a:cs typeface="Times New Roman" panose="02020603050405020304" pitchFamily="18" charset="0"/>
              </a:rPr>
              <a:t>Hệ màu RGB</a:t>
            </a:r>
          </a:p>
        </p:txBody>
      </p:sp>
      <p:sp>
        <p:nvSpPr>
          <p:cNvPr id="11" name="TextBox 10">
            <a:extLst>
              <a:ext uri="{FF2B5EF4-FFF2-40B4-BE49-F238E27FC236}">
                <a16:creationId xmlns:a16="http://schemas.microsoft.com/office/drawing/2014/main" id="{C8D2BA0D-BE6F-4307-8C8A-B7861B821EBD}"/>
              </a:ext>
            </a:extLst>
          </p:cNvPr>
          <p:cNvSpPr txBox="1"/>
          <p:nvPr/>
        </p:nvSpPr>
        <p:spPr>
          <a:xfrm>
            <a:off x="2729132" y="1640739"/>
            <a:ext cx="2771335" cy="400110"/>
          </a:xfrm>
          <a:prstGeom prst="rect">
            <a:avLst/>
          </a:prstGeom>
          <a:noFill/>
        </p:spPr>
        <p:txBody>
          <a:bodyPr wrap="square" rtlCol="0">
            <a:spAutoFit/>
          </a:bodyPr>
          <a:lstStyle/>
          <a:p>
            <a:pPr algn="ctr"/>
            <a:r>
              <a:rPr lang="en-US" sz="2000" b="1">
                <a:solidFill>
                  <a:schemeClr val="accent4"/>
                </a:solidFill>
                <a:latin typeface="Times New Roman" panose="02020603050405020304" pitchFamily="18" charset="0"/>
                <a:cs typeface="Times New Roman" panose="02020603050405020304" pitchFamily="18" charset="0"/>
              </a:rPr>
              <a:t>Ảnh màu</a:t>
            </a:r>
          </a:p>
        </p:txBody>
      </p:sp>
      <p:sp>
        <p:nvSpPr>
          <p:cNvPr id="12" name="TextBox 11">
            <a:extLst>
              <a:ext uri="{FF2B5EF4-FFF2-40B4-BE49-F238E27FC236}">
                <a16:creationId xmlns:a16="http://schemas.microsoft.com/office/drawing/2014/main" id="{0DC2CE6E-57C9-4DD7-A216-D68B1A6D0FFF}"/>
              </a:ext>
            </a:extLst>
          </p:cNvPr>
          <p:cNvSpPr txBox="1"/>
          <p:nvPr/>
        </p:nvSpPr>
        <p:spPr>
          <a:xfrm>
            <a:off x="3193961" y="2037501"/>
            <a:ext cx="1841679" cy="400110"/>
          </a:xfrm>
          <a:prstGeom prst="rect">
            <a:avLst/>
          </a:prstGeom>
          <a:noFill/>
        </p:spPr>
        <p:txBody>
          <a:bodyPr wrap="square" rtlCol="0">
            <a:spAutoFit/>
          </a:bodyPr>
          <a:lstStyle/>
          <a:p>
            <a:pPr algn="ctr"/>
            <a:r>
              <a:rPr lang="en-US" sz="2000" b="1">
                <a:solidFill>
                  <a:schemeClr val="accent4"/>
                </a:solidFill>
                <a:latin typeface="Times New Roman" panose="02020603050405020304" pitchFamily="18" charset="0"/>
                <a:cs typeface="Times New Roman" panose="02020603050405020304" pitchFamily="18" charset="0"/>
              </a:rPr>
              <a:t>Ảnh xám</a:t>
            </a:r>
          </a:p>
        </p:txBody>
      </p:sp>
      <p:sp>
        <p:nvSpPr>
          <p:cNvPr id="18" name="Rectangle 17">
            <a:extLst>
              <a:ext uri="{FF2B5EF4-FFF2-40B4-BE49-F238E27FC236}">
                <a16:creationId xmlns:a16="http://schemas.microsoft.com/office/drawing/2014/main" id="{A429B24F-FB78-4624-848E-3DC878780437}"/>
              </a:ext>
            </a:extLst>
          </p:cNvPr>
          <p:cNvSpPr/>
          <p:nvPr/>
        </p:nvSpPr>
        <p:spPr>
          <a:xfrm>
            <a:off x="3453635" y="3889889"/>
            <a:ext cx="6742551" cy="400110"/>
          </a:xfrm>
          <a:prstGeom prst="rect">
            <a:avLst/>
          </a:prstGeom>
        </p:spPr>
        <p:txBody>
          <a:bodyPr wrap="none">
            <a:spAutoFit/>
          </a:bodyPr>
          <a:lstStyle/>
          <a:p>
            <a:r>
              <a:rPr lang="en-US" sz="2000">
                <a:solidFill>
                  <a:srgbClr val="FFC000"/>
                </a:solidFill>
                <a:latin typeface="Times New Roman" panose="02020603050405020304" pitchFamily="18" charset="0"/>
                <a:ea typeface="Calibri" panose="020F0502020204030204" pitchFamily="34" charset="0"/>
              </a:rPr>
              <a:t>Nhận diện khuôn mặt bằng các đối tượng định nghĩa trong class</a:t>
            </a:r>
            <a:endParaRPr lang="en-US" sz="2000">
              <a:solidFill>
                <a:srgbClr val="FFC000"/>
              </a:solidFill>
            </a:endParaRPr>
          </a:p>
        </p:txBody>
      </p:sp>
      <p:sp>
        <p:nvSpPr>
          <p:cNvPr id="19" name="Rectangle 18">
            <a:extLst>
              <a:ext uri="{FF2B5EF4-FFF2-40B4-BE49-F238E27FC236}">
                <a16:creationId xmlns:a16="http://schemas.microsoft.com/office/drawing/2014/main" id="{AE379E0C-F801-46DB-9C9F-3F841CBFDCEA}"/>
              </a:ext>
            </a:extLst>
          </p:cNvPr>
          <p:cNvSpPr/>
          <p:nvPr/>
        </p:nvSpPr>
        <p:spPr>
          <a:xfrm>
            <a:off x="3453635" y="4267075"/>
            <a:ext cx="5198859" cy="400110"/>
          </a:xfrm>
          <a:prstGeom prst="rect">
            <a:avLst/>
          </a:prstGeom>
        </p:spPr>
        <p:txBody>
          <a:bodyPr wrap="none">
            <a:spAutoFit/>
          </a:bodyPr>
          <a:lstStyle/>
          <a:p>
            <a:r>
              <a:rPr lang="en-US" sz="2000">
                <a:solidFill>
                  <a:srgbClr val="FFC000"/>
                </a:solidFill>
                <a:latin typeface="Times New Roman" panose="02020603050405020304" pitchFamily="18" charset="0"/>
                <a:ea typeface="Calibri" panose="020F0502020204030204" pitchFamily="34" charset="0"/>
              </a:rPr>
              <a:t>Nhận diện khuôn mặt bằng phương pháp kế thừa</a:t>
            </a:r>
            <a:endParaRPr lang="en-US" sz="2000">
              <a:solidFill>
                <a:srgbClr val="FFC000"/>
              </a:solidFill>
            </a:endParaRPr>
          </a:p>
        </p:txBody>
      </p:sp>
      <p:sp>
        <p:nvSpPr>
          <p:cNvPr id="20" name="Rectangle 19">
            <a:extLst>
              <a:ext uri="{FF2B5EF4-FFF2-40B4-BE49-F238E27FC236}">
                <a16:creationId xmlns:a16="http://schemas.microsoft.com/office/drawing/2014/main" id="{57312463-3A8D-49B3-B5C5-D2E4701F281E}"/>
              </a:ext>
            </a:extLst>
          </p:cNvPr>
          <p:cNvSpPr/>
          <p:nvPr/>
        </p:nvSpPr>
        <p:spPr>
          <a:xfrm>
            <a:off x="3453635" y="4587411"/>
            <a:ext cx="5678157" cy="400110"/>
          </a:xfrm>
          <a:prstGeom prst="rect">
            <a:avLst/>
          </a:prstGeom>
        </p:spPr>
        <p:txBody>
          <a:bodyPr wrap="none">
            <a:spAutoFit/>
          </a:bodyPr>
          <a:lstStyle/>
          <a:p>
            <a:r>
              <a:rPr lang="en-US" sz="2000">
                <a:solidFill>
                  <a:srgbClr val="FFC000"/>
                </a:solidFill>
                <a:latin typeface="Times New Roman" panose="02020603050405020304" pitchFamily="18" charset="0"/>
                <a:ea typeface="Calibri" panose="020F0502020204030204" pitchFamily="34" charset="0"/>
              </a:rPr>
              <a:t>Sơ đồ nhận diện vật thể bằng camera và lưu file xử lý</a:t>
            </a:r>
            <a:endParaRPr lang="en-US" sz="2000">
              <a:solidFill>
                <a:srgbClr val="FFC000"/>
              </a:solidFill>
            </a:endParaRPr>
          </a:p>
        </p:txBody>
      </p:sp>
      <p:sp>
        <p:nvSpPr>
          <p:cNvPr id="21" name="Rectangle 20">
            <a:extLst>
              <a:ext uri="{FF2B5EF4-FFF2-40B4-BE49-F238E27FC236}">
                <a16:creationId xmlns:a16="http://schemas.microsoft.com/office/drawing/2014/main" id="{D221C4CE-A272-41B1-9086-F3643B6D5CFC}"/>
              </a:ext>
            </a:extLst>
          </p:cNvPr>
          <p:cNvSpPr/>
          <p:nvPr/>
        </p:nvSpPr>
        <p:spPr>
          <a:xfrm>
            <a:off x="3464103" y="4992854"/>
            <a:ext cx="4658648" cy="400110"/>
          </a:xfrm>
          <a:prstGeom prst="rect">
            <a:avLst/>
          </a:prstGeom>
        </p:spPr>
        <p:txBody>
          <a:bodyPr wrap="none">
            <a:spAutoFit/>
          </a:bodyPr>
          <a:lstStyle/>
          <a:p>
            <a:r>
              <a:rPr lang="en-US" sz="2000">
                <a:solidFill>
                  <a:srgbClr val="FFC000"/>
                </a:solidFill>
                <a:latin typeface="Times New Roman" panose="02020603050405020304" pitchFamily="18" charset="0"/>
                <a:ea typeface="Calibri" panose="020F0502020204030204" pitchFamily="34" charset="0"/>
              </a:rPr>
              <a:t>Sơ đò nhận diện vật thể bằng thời gian thực</a:t>
            </a:r>
            <a:endParaRPr lang="en-US" sz="2000">
              <a:solidFill>
                <a:srgbClr val="FFC000"/>
              </a:solidFill>
            </a:endParaRPr>
          </a:p>
        </p:txBody>
      </p:sp>
      <p:sp>
        <p:nvSpPr>
          <p:cNvPr id="22" name="Rectangle 21">
            <a:extLst>
              <a:ext uri="{FF2B5EF4-FFF2-40B4-BE49-F238E27FC236}">
                <a16:creationId xmlns:a16="http://schemas.microsoft.com/office/drawing/2014/main" id="{B12FFBD3-9DF1-448B-8D69-B8712BF26F6B}"/>
              </a:ext>
            </a:extLst>
          </p:cNvPr>
          <p:cNvSpPr/>
          <p:nvPr/>
        </p:nvSpPr>
        <p:spPr>
          <a:xfrm>
            <a:off x="3453635" y="5457442"/>
            <a:ext cx="4204997" cy="400110"/>
          </a:xfrm>
          <a:prstGeom prst="rect">
            <a:avLst/>
          </a:prstGeom>
        </p:spPr>
        <p:txBody>
          <a:bodyPr wrap="none">
            <a:spAutoFit/>
          </a:bodyPr>
          <a:lstStyle/>
          <a:p>
            <a:r>
              <a:rPr lang="en-US" sz="2000">
                <a:solidFill>
                  <a:srgbClr val="FFC000"/>
                </a:solidFill>
                <a:latin typeface="Times New Roman" panose="02020603050405020304" pitchFamily="18" charset="0"/>
                <a:ea typeface="Calibri" panose="020F0502020204030204" pitchFamily="34" charset="0"/>
              </a:rPr>
              <a:t>Sơ đồ nhận diện vật thể bằng file video</a:t>
            </a:r>
            <a:endParaRPr lang="en-US" sz="2000">
              <a:solidFill>
                <a:srgbClr val="FFC000"/>
              </a:solidFill>
            </a:endParaRPr>
          </a:p>
        </p:txBody>
      </p:sp>
    </p:spTree>
    <p:extLst>
      <p:ext uri="{BB962C8B-B14F-4D97-AF65-F5344CB8AC3E}">
        <p14:creationId xmlns:p14="http://schemas.microsoft.com/office/powerpoint/2010/main" val="38921376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33E9EAB-6387-422B-A163-72C16B19183A}"/>
              </a:ext>
            </a:extLst>
          </p:cNvPr>
          <p:cNvSpPr txBox="1"/>
          <p:nvPr/>
        </p:nvSpPr>
        <p:spPr>
          <a:xfrm>
            <a:off x="332703" y="1247942"/>
            <a:ext cx="5218089" cy="2554545"/>
          </a:xfrm>
          <a:prstGeom prst="rect">
            <a:avLst/>
          </a:prstGeom>
          <a:noFill/>
        </p:spPr>
        <p:txBody>
          <a:bodyPr wrap="square" rtlCol="0">
            <a:spAutoFit/>
          </a:bodyPr>
          <a:lstStyle/>
          <a:p>
            <a:pPr algn="just"/>
            <a:r>
              <a:rPr lang="vi-VN" sz="2000" b="1">
                <a:solidFill>
                  <a:schemeClr val="bg1"/>
                </a:solidFill>
                <a:latin typeface="+mj-lt"/>
              </a:rPr>
              <a:t>Xử lý ảnh</a:t>
            </a:r>
            <a:r>
              <a:rPr lang="vi-VN" sz="2000">
                <a:solidFill>
                  <a:schemeClr val="bg1"/>
                </a:solidFill>
                <a:latin typeface="+mj-lt"/>
              </a:rPr>
              <a:t> là một phân ngành trong xử lý số tín hiệu với tín hiệu xử lý là ảnh. Đây là một phân ngành khoa học mới rất phát triển trong những năm gần đây. Xử lý ảnh gồm 4 lĩnh vực chính: xử lý nâng cao chất lựong ảnh, nhận dạng ảnh, nén ảnh và truy vấn ảnh. Sự phát triển của xử lý ảnh đem lại rất nhiều lợi ích cho cuộc sống của con người.</a:t>
            </a:r>
            <a:endParaRPr lang="en-US" sz="2000">
              <a:solidFill>
                <a:schemeClr val="bg1"/>
              </a:solidFill>
              <a:latin typeface="+mj-lt"/>
            </a:endParaRPr>
          </a:p>
        </p:txBody>
      </p:sp>
      <p:sp>
        <p:nvSpPr>
          <p:cNvPr id="3" name="TextBox 2">
            <a:extLst>
              <a:ext uri="{FF2B5EF4-FFF2-40B4-BE49-F238E27FC236}">
                <a16:creationId xmlns:a16="http://schemas.microsoft.com/office/drawing/2014/main" id="{EEC179E5-8E6A-4661-8107-720CD7DCAF9D}"/>
              </a:ext>
            </a:extLst>
          </p:cNvPr>
          <p:cNvSpPr txBox="1"/>
          <p:nvPr/>
        </p:nvSpPr>
        <p:spPr>
          <a:xfrm>
            <a:off x="345582" y="4475036"/>
            <a:ext cx="5218089" cy="1631216"/>
          </a:xfrm>
          <a:prstGeom prst="rect">
            <a:avLst/>
          </a:prstGeom>
          <a:noFill/>
        </p:spPr>
        <p:txBody>
          <a:bodyPr wrap="square" rtlCol="0">
            <a:spAutoFit/>
          </a:bodyPr>
          <a:lstStyle/>
          <a:p>
            <a:pPr algn="just"/>
            <a:r>
              <a:rPr lang="vi-VN" sz="2000">
                <a:solidFill>
                  <a:schemeClr val="bg1"/>
                </a:solidFill>
                <a:latin typeface="+mj-lt"/>
              </a:rPr>
              <a:t>Ngày nay xử lý ảnh đã được áp dụng rất rộng rãi trong đời sống như: photoshop, nén ảnh, nén video, nhận dạng biển số xe, nhận dạng khuôn mặt, nhận dạng chữ viết, xử lý ảnh thiên văn, ảnh y tế,....</a:t>
            </a:r>
            <a:endParaRPr lang="en-US" sz="2000">
              <a:solidFill>
                <a:schemeClr val="bg1"/>
              </a:solidFill>
              <a:latin typeface="+mj-lt"/>
            </a:endParaRPr>
          </a:p>
        </p:txBody>
      </p:sp>
      <p:sp>
        <p:nvSpPr>
          <p:cNvPr id="5" name="TextBox 4">
            <a:extLst>
              <a:ext uri="{FF2B5EF4-FFF2-40B4-BE49-F238E27FC236}">
                <a16:creationId xmlns:a16="http://schemas.microsoft.com/office/drawing/2014/main" id="{38E5003B-8740-4945-9ED2-DC661A5B441C}"/>
              </a:ext>
            </a:extLst>
          </p:cNvPr>
          <p:cNvSpPr txBox="1"/>
          <p:nvPr/>
        </p:nvSpPr>
        <p:spPr>
          <a:xfrm>
            <a:off x="154546" y="206062"/>
            <a:ext cx="2846231" cy="461665"/>
          </a:xfrm>
          <a:prstGeom prst="rect">
            <a:avLst/>
          </a:prstGeom>
          <a:noFill/>
        </p:spPr>
        <p:txBody>
          <a:bodyPr wrap="square" rtlCol="0">
            <a:spAutoFit/>
          </a:bodyPr>
          <a:lstStyle/>
          <a:p>
            <a:r>
              <a:rPr lang="en-US" sz="2400" b="1">
                <a:solidFill>
                  <a:srgbClr val="92D050"/>
                </a:solidFill>
              </a:rPr>
              <a:t>I. Khái niệm xử lí ảnh </a:t>
            </a:r>
          </a:p>
        </p:txBody>
      </p:sp>
      <p:pic>
        <p:nvPicPr>
          <p:cNvPr id="3076" name="Picture 4" descr="Kết quả hình ảnh cho nhận diện biển số xe&quot;">
            <a:extLst>
              <a:ext uri="{FF2B5EF4-FFF2-40B4-BE49-F238E27FC236}">
                <a16:creationId xmlns:a16="http://schemas.microsoft.com/office/drawing/2014/main" id="{4963253D-C014-4DF2-8C8C-C112E53FB9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19741" y="3569397"/>
            <a:ext cx="4236382" cy="2382965"/>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Kết quả hình ảnh cho nhận diện hình ảnh&quot;">
            <a:extLst>
              <a:ext uri="{FF2B5EF4-FFF2-40B4-BE49-F238E27FC236}">
                <a16:creationId xmlns:a16="http://schemas.microsoft.com/office/drawing/2014/main" id="{C0D77FF0-3512-4E07-8CC9-19DB01DA6E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48292" y="1247942"/>
            <a:ext cx="3935122" cy="174680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6" descr="Kết quả hình ảnh cho nhận diện hình ảnh&quot;">
            <a:extLst>
              <a:ext uri="{FF2B5EF4-FFF2-40B4-BE49-F238E27FC236}">
                <a16:creationId xmlns:a16="http://schemas.microsoft.com/office/drawing/2014/main" id="{CF26CD92-BC6F-42AF-A22D-B3E2DDB828C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24961"/>
          <a:stretch/>
        </p:blipFill>
        <p:spPr bwMode="auto">
          <a:xfrm>
            <a:off x="6001439" y="575394"/>
            <a:ext cx="2903918" cy="27132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25817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EC179E5-8E6A-4661-8107-720CD7DCAF9D}"/>
              </a:ext>
            </a:extLst>
          </p:cNvPr>
          <p:cNvSpPr txBox="1"/>
          <p:nvPr/>
        </p:nvSpPr>
        <p:spPr>
          <a:xfrm>
            <a:off x="338929" y="1042520"/>
            <a:ext cx="4641036" cy="1631216"/>
          </a:xfrm>
          <a:prstGeom prst="rect">
            <a:avLst/>
          </a:prstGeom>
          <a:noFill/>
        </p:spPr>
        <p:txBody>
          <a:bodyPr wrap="square" rtlCol="0">
            <a:spAutoFit/>
          </a:bodyPr>
          <a:lstStyle/>
          <a:p>
            <a:pPr algn="just"/>
            <a:r>
              <a:rPr lang="en-US" sz="2000">
                <a:solidFill>
                  <a:schemeClr val="bg1"/>
                </a:solidFill>
                <a:latin typeface="Times New Roman" panose="02020603050405020304" pitchFamily="18" charset="0"/>
                <a:cs typeface="Times New Roman" panose="02020603050405020304" pitchFamily="18" charset="0"/>
              </a:rPr>
              <a:t>RGB viết tắt của red (đỏ), green (xanh lục), blue (xanh lam), là ba màu chính của ánh sáng khi tách ra từ lăng kính. Khi trộn ba màu trên theo tỉ lệ nhất định có thể tạo thành các màu khác nhau.</a:t>
            </a:r>
          </a:p>
        </p:txBody>
      </p:sp>
      <p:sp>
        <p:nvSpPr>
          <p:cNvPr id="5" name="TextBox 4">
            <a:extLst>
              <a:ext uri="{FF2B5EF4-FFF2-40B4-BE49-F238E27FC236}">
                <a16:creationId xmlns:a16="http://schemas.microsoft.com/office/drawing/2014/main" id="{38E5003B-8740-4945-9ED2-DC661A5B441C}"/>
              </a:ext>
            </a:extLst>
          </p:cNvPr>
          <p:cNvSpPr txBox="1"/>
          <p:nvPr/>
        </p:nvSpPr>
        <p:spPr>
          <a:xfrm>
            <a:off x="154546" y="206062"/>
            <a:ext cx="2846231" cy="461665"/>
          </a:xfrm>
          <a:prstGeom prst="rect">
            <a:avLst/>
          </a:prstGeom>
          <a:noFill/>
        </p:spPr>
        <p:txBody>
          <a:bodyPr wrap="square" rtlCol="0">
            <a:spAutoFit/>
          </a:bodyPr>
          <a:lstStyle/>
          <a:p>
            <a:r>
              <a:rPr lang="en-US" sz="2400" b="1">
                <a:solidFill>
                  <a:srgbClr val="92D050"/>
                </a:solidFill>
              </a:rPr>
              <a:t>I. Khái niệm xử lí ảnh </a:t>
            </a:r>
          </a:p>
        </p:txBody>
      </p:sp>
      <p:sp>
        <p:nvSpPr>
          <p:cNvPr id="4" name="TextBox 3">
            <a:extLst>
              <a:ext uri="{FF2B5EF4-FFF2-40B4-BE49-F238E27FC236}">
                <a16:creationId xmlns:a16="http://schemas.microsoft.com/office/drawing/2014/main" id="{64228C36-22CA-467B-B79D-82404D16D34B}"/>
              </a:ext>
            </a:extLst>
          </p:cNvPr>
          <p:cNvSpPr txBox="1"/>
          <p:nvPr/>
        </p:nvSpPr>
        <p:spPr>
          <a:xfrm>
            <a:off x="2702528" y="254959"/>
            <a:ext cx="2771335" cy="400110"/>
          </a:xfrm>
          <a:prstGeom prst="rect">
            <a:avLst/>
          </a:prstGeom>
          <a:noFill/>
        </p:spPr>
        <p:txBody>
          <a:bodyPr wrap="square" rtlCol="0">
            <a:spAutoFit/>
          </a:bodyPr>
          <a:lstStyle/>
          <a:p>
            <a:pPr algn="ctr"/>
            <a:r>
              <a:rPr lang="en-US" sz="2000" b="1">
                <a:solidFill>
                  <a:schemeClr val="accent4"/>
                </a:solidFill>
                <a:latin typeface="Times New Roman" panose="02020603050405020304" pitchFamily="18" charset="0"/>
                <a:cs typeface="Times New Roman" panose="02020603050405020304" pitchFamily="18" charset="0"/>
              </a:rPr>
              <a:t>Hệ màu RGB</a:t>
            </a:r>
          </a:p>
        </p:txBody>
      </p:sp>
      <p:pic>
        <p:nvPicPr>
          <p:cNvPr id="4098" name="Picture 2">
            <a:extLst>
              <a:ext uri="{FF2B5EF4-FFF2-40B4-BE49-F238E27FC236}">
                <a16:creationId xmlns:a16="http://schemas.microsoft.com/office/drawing/2014/main" id="{2FF26830-92A0-45A4-8B29-0FFE73D271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30696" y="2743564"/>
            <a:ext cx="2857500" cy="272415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C7BB9CCC-AB02-41B3-8AF4-B6CF17DB8F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51701" y="677839"/>
            <a:ext cx="4421542" cy="3594612"/>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612560B8-E3F7-485B-8FBF-C4AAA6DA0A5F}"/>
              </a:ext>
            </a:extLst>
          </p:cNvPr>
          <p:cNvSpPr/>
          <p:nvPr/>
        </p:nvSpPr>
        <p:spPr>
          <a:xfrm>
            <a:off x="779065" y="5728608"/>
            <a:ext cx="3760763" cy="923330"/>
          </a:xfrm>
          <a:prstGeom prst="rect">
            <a:avLst/>
          </a:prstGeom>
        </p:spPr>
        <p:txBody>
          <a:bodyPr wrap="square">
            <a:spAutoFit/>
          </a:bodyPr>
          <a:lstStyle/>
          <a:p>
            <a:r>
              <a:rPr lang="en-US" b="0" i="0">
                <a:solidFill>
                  <a:schemeClr val="bg1"/>
                </a:solidFill>
                <a:effectLst/>
                <a:latin typeface="Roboto"/>
              </a:rPr>
              <a:t>Thêm đỏ vào xanh lá cây tạo ra vàng; thêm vàng vào xanh lam tạo ra trắng.</a:t>
            </a:r>
            <a:endParaRPr lang="en-US">
              <a:solidFill>
                <a:schemeClr val="bg1"/>
              </a:solidFill>
            </a:endParaRPr>
          </a:p>
        </p:txBody>
      </p:sp>
      <p:sp>
        <p:nvSpPr>
          <p:cNvPr id="7" name="Rectangle 6">
            <a:extLst>
              <a:ext uri="{FF2B5EF4-FFF2-40B4-BE49-F238E27FC236}">
                <a16:creationId xmlns:a16="http://schemas.microsoft.com/office/drawing/2014/main" id="{71C4FE1B-67A1-46BC-BD88-C516BAED7ABE}"/>
              </a:ext>
            </a:extLst>
          </p:cNvPr>
          <p:cNvSpPr/>
          <p:nvPr/>
        </p:nvSpPr>
        <p:spPr>
          <a:xfrm>
            <a:off x="7161918" y="4332505"/>
            <a:ext cx="4472063" cy="646331"/>
          </a:xfrm>
          <a:prstGeom prst="rect">
            <a:avLst/>
          </a:prstGeom>
        </p:spPr>
        <p:txBody>
          <a:bodyPr wrap="square">
            <a:spAutoFit/>
          </a:bodyPr>
          <a:lstStyle/>
          <a:p>
            <a:r>
              <a:rPr lang="vi-VN" b="0" i="0">
                <a:solidFill>
                  <a:schemeClr val="bg1"/>
                </a:solidFill>
                <a:effectLst/>
                <a:latin typeface="Roboto"/>
              </a:rPr>
              <a:t>màu được chọn là rgb(102, 255, 153), nghĩa là r=102, g=255, b=153.</a:t>
            </a:r>
            <a:endParaRPr lang="en-US">
              <a:solidFill>
                <a:schemeClr val="bg1"/>
              </a:solidFill>
            </a:endParaRPr>
          </a:p>
        </p:txBody>
      </p:sp>
      <p:sp>
        <p:nvSpPr>
          <p:cNvPr id="8" name="TextBox 7">
            <a:extLst>
              <a:ext uri="{FF2B5EF4-FFF2-40B4-BE49-F238E27FC236}">
                <a16:creationId xmlns:a16="http://schemas.microsoft.com/office/drawing/2014/main" id="{B73B3736-FAA3-4244-820A-C6832C163035}"/>
              </a:ext>
            </a:extLst>
          </p:cNvPr>
          <p:cNvSpPr txBox="1"/>
          <p:nvPr/>
        </p:nvSpPr>
        <p:spPr>
          <a:xfrm>
            <a:off x="5767755" y="5187822"/>
            <a:ext cx="6274190" cy="1323439"/>
          </a:xfrm>
          <a:prstGeom prst="rect">
            <a:avLst/>
          </a:prstGeom>
          <a:noFill/>
        </p:spPr>
        <p:txBody>
          <a:bodyPr wrap="square" rtlCol="0">
            <a:spAutoFit/>
          </a:bodyPr>
          <a:lstStyle/>
          <a:p>
            <a:pPr algn="just"/>
            <a:r>
              <a:rPr lang="en-US" sz="2000">
                <a:solidFill>
                  <a:schemeClr val="bg1"/>
                </a:solidFill>
                <a:latin typeface="Times New Roman" panose="02020603050405020304" pitchFamily="18" charset="0"/>
                <a:cs typeface="Times New Roman" panose="02020603050405020304" pitchFamily="18" charset="0"/>
              </a:rPr>
              <a:t>Với mỗi bộ 3 số r, g, b nguyên trong khoảng [0, 255] sẽ cho ra một màu khác nhau. Do có 256 cách chọn r, 256 cách chọn màu g, 256 cách chọn b =&gt; tổng số màu có thể tạo ra bằng hệ màu RGB là: 256 * 256 * 256 = 16777216 màu</a:t>
            </a:r>
          </a:p>
        </p:txBody>
      </p:sp>
    </p:spTree>
    <p:extLst>
      <p:ext uri="{BB962C8B-B14F-4D97-AF65-F5344CB8AC3E}">
        <p14:creationId xmlns:p14="http://schemas.microsoft.com/office/powerpoint/2010/main" val="24166587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8E5003B-8740-4945-9ED2-DC661A5B441C}"/>
              </a:ext>
            </a:extLst>
          </p:cNvPr>
          <p:cNvSpPr txBox="1"/>
          <p:nvPr/>
        </p:nvSpPr>
        <p:spPr>
          <a:xfrm>
            <a:off x="154546" y="206062"/>
            <a:ext cx="2846231" cy="461665"/>
          </a:xfrm>
          <a:prstGeom prst="rect">
            <a:avLst/>
          </a:prstGeom>
          <a:noFill/>
        </p:spPr>
        <p:txBody>
          <a:bodyPr wrap="square" rtlCol="0">
            <a:spAutoFit/>
          </a:bodyPr>
          <a:lstStyle/>
          <a:p>
            <a:r>
              <a:rPr lang="en-US" sz="2400" b="1">
                <a:solidFill>
                  <a:srgbClr val="92D050"/>
                </a:solidFill>
              </a:rPr>
              <a:t>I. Khái niệm xử lí ảnh </a:t>
            </a:r>
          </a:p>
        </p:txBody>
      </p:sp>
      <p:sp>
        <p:nvSpPr>
          <p:cNvPr id="4" name="TextBox 3">
            <a:extLst>
              <a:ext uri="{FF2B5EF4-FFF2-40B4-BE49-F238E27FC236}">
                <a16:creationId xmlns:a16="http://schemas.microsoft.com/office/drawing/2014/main" id="{64228C36-22CA-467B-B79D-82404D16D34B}"/>
              </a:ext>
            </a:extLst>
          </p:cNvPr>
          <p:cNvSpPr txBox="1"/>
          <p:nvPr/>
        </p:nvSpPr>
        <p:spPr>
          <a:xfrm>
            <a:off x="2447780" y="264975"/>
            <a:ext cx="2771335" cy="400110"/>
          </a:xfrm>
          <a:prstGeom prst="rect">
            <a:avLst/>
          </a:prstGeom>
          <a:noFill/>
        </p:spPr>
        <p:txBody>
          <a:bodyPr wrap="square" rtlCol="0">
            <a:spAutoFit/>
          </a:bodyPr>
          <a:lstStyle/>
          <a:p>
            <a:pPr algn="ctr"/>
            <a:r>
              <a:rPr lang="en-US" sz="2000" b="1">
                <a:solidFill>
                  <a:schemeClr val="accent4"/>
                </a:solidFill>
                <a:latin typeface="Times New Roman" panose="02020603050405020304" pitchFamily="18" charset="0"/>
                <a:cs typeface="Times New Roman" panose="02020603050405020304" pitchFamily="18" charset="0"/>
              </a:rPr>
              <a:t>Ảnh màu</a:t>
            </a:r>
          </a:p>
        </p:txBody>
      </p:sp>
      <p:sp>
        <p:nvSpPr>
          <p:cNvPr id="2" name="Rectangle 1">
            <a:extLst>
              <a:ext uri="{FF2B5EF4-FFF2-40B4-BE49-F238E27FC236}">
                <a16:creationId xmlns:a16="http://schemas.microsoft.com/office/drawing/2014/main" id="{C1680B96-2D79-425F-8B4B-7EC39424F70E}"/>
              </a:ext>
            </a:extLst>
          </p:cNvPr>
          <p:cNvSpPr/>
          <p:nvPr/>
        </p:nvSpPr>
        <p:spPr>
          <a:xfrm>
            <a:off x="377054" y="807148"/>
            <a:ext cx="6011594" cy="1015663"/>
          </a:xfrm>
          <a:prstGeom prst="rect">
            <a:avLst/>
          </a:prstGeom>
        </p:spPr>
        <p:txBody>
          <a:bodyPr wrap="square">
            <a:spAutoFit/>
          </a:bodyPr>
          <a:lstStyle/>
          <a:p>
            <a:r>
              <a:rPr lang="vi-VN" sz="2000" b="0" i="0">
                <a:solidFill>
                  <a:schemeClr val="bg1"/>
                </a:solidFill>
                <a:effectLst/>
                <a:latin typeface="+mj-lt"/>
              </a:rPr>
              <a:t>Theo </a:t>
            </a:r>
            <a:r>
              <a:rPr lang="vi-VN" sz="2000" b="0" i="0" u="none" strike="noStrike">
                <a:solidFill>
                  <a:schemeClr val="bg1"/>
                </a:solidFill>
                <a:effectLst/>
                <a:latin typeface="+mj-lt"/>
                <a:hlinkClick r:id="rId2">
                  <a:extLst>
                    <a:ext uri="{A12FA001-AC4F-418D-AE19-62706E023703}">
                      <ahyp:hlinkClr xmlns:ahyp="http://schemas.microsoft.com/office/drawing/2018/hyperlinkcolor" val="tx"/>
                    </a:ext>
                  </a:extLst>
                </a:hlinkClick>
              </a:rPr>
              <a:t>wiki</a:t>
            </a:r>
            <a:r>
              <a:rPr lang="vi-VN" sz="2000" b="0" i="0">
                <a:solidFill>
                  <a:schemeClr val="bg1"/>
                </a:solidFill>
                <a:effectLst/>
                <a:latin typeface="+mj-lt"/>
              </a:rPr>
              <a:t>, pixel (hay điểm ảnh) là một khối màu rất nhỏ và là đơn vị cơ bản nhất để tạo nên một bức ảnh kỹ thuật số.</a:t>
            </a:r>
            <a:endParaRPr lang="en-US" sz="2000">
              <a:solidFill>
                <a:schemeClr val="bg1"/>
              </a:solidFill>
              <a:latin typeface="+mj-lt"/>
            </a:endParaRPr>
          </a:p>
        </p:txBody>
      </p:sp>
      <p:pic>
        <p:nvPicPr>
          <p:cNvPr id="6146" name="Picture 2">
            <a:extLst>
              <a:ext uri="{FF2B5EF4-FFF2-40B4-BE49-F238E27FC236}">
                <a16:creationId xmlns:a16="http://schemas.microsoft.com/office/drawing/2014/main" id="{CAAB86B0-DC1F-4CF9-B184-6A3B84CF62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9832" y="1822811"/>
            <a:ext cx="5064567" cy="3798426"/>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67045D94-35E5-4999-ADA7-EB6C9FBF2FBD}"/>
              </a:ext>
            </a:extLst>
          </p:cNvPr>
          <p:cNvSpPr/>
          <p:nvPr/>
        </p:nvSpPr>
        <p:spPr>
          <a:xfrm>
            <a:off x="1308875" y="5681520"/>
            <a:ext cx="3121367" cy="369332"/>
          </a:xfrm>
          <a:prstGeom prst="rect">
            <a:avLst/>
          </a:prstGeom>
        </p:spPr>
        <p:txBody>
          <a:bodyPr wrap="none">
            <a:spAutoFit/>
          </a:bodyPr>
          <a:lstStyle/>
          <a:p>
            <a:r>
              <a:rPr lang="en-US" b="0" i="0">
                <a:solidFill>
                  <a:schemeClr val="bg1"/>
                </a:solidFill>
                <a:effectLst/>
                <a:latin typeface="Times New Roman" panose="02020603050405020304" pitchFamily="18" charset="0"/>
                <a:cs typeface="Times New Roman" panose="02020603050405020304" pitchFamily="18" charset="0"/>
              </a:rPr>
              <a:t>Cầu Mathematical (Cambridge)</a:t>
            </a:r>
            <a:endParaRPr lang="en-US">
              <a:solidFill>
                <a:schemeClr val="bg1"/>
              </a:solidFill>
              <a:latin typeface="Times New Roman" panose="02020603050405020304" pitchFamily="18" charset="0"/>
              <a:cs typeface="Times New Roman" panose="02020603050405020304" pitchFamily="18" charset="0"/>
            </a:endParaRPr>
          </a:p>
        </p:txBody>
      </p:sp>
      <p:sp>
        <p:nvSpPr>
          <p:cNvPr id="10" name="Rectangle 9">
            <a:extLst>
              <a:ext uri="{FF2B5EF4-FFF2-40B4-BE49-F238E27FC236}">
                <a16:creationId xmlns:a16="http://schemas.microsoft.com/office/drawing/2014/main" id="{446E97ED-8797-466D-ADCE-38F59C463623}"/>
              </a:ext>
            </a:extLst>
          </p:cNvPr>
          <p:cNvSpPr/>
          <p:nvPr/>
        </p:nvSpPr>
        <p:spPr>
          <a:xfrm>
            <a:off x="377054" y="6050852"/>
            <a:ext cx="5570805" cy="707886"/>
          </a:xfrm>
          <a:prstGeom prst="rect">
            <a:avLst/>
          </a:prstGeom>
        </p:spPr>
        <p:txBody>
          <a:bodyPr wrap="square">
            <a:spAutoFit/>
          </a:bodyPr>
          <a:lstStyle/>
          <a:p>
            <a:r>
              <a:rPr lang="vi-VN" sz="2000" b="0" i="0">
                <a:solidFill>
                  <a:schemeClr val="bg1"/>
                </a:solidFill>
                <a:effectLst/>
                <a:latin typeface="+mj-lt"/>
              </a:rPr>
              <a:t>Bạn sẽ thấy chiều dài ảnh là 800 pixels (viết tắt px), chiều rộng 600 pixels, kích thước là 800 * 600</a:t>
            </a:r>
            <a:endParaRPr lang="en-US" sz="2000">
              <a:solidFill>
                <a:schemeClr val="bg1"/>
              </a:solidFill>
              <a:latin typeface="+mj-lt"/>
            </a:endParaRPr>
          </a:p>
        </p:txBody>
      </p:sp>
      <p:pic>
        <p:nvPicPr>
          <p:cNvPr id="11" name="Picture 10">
            <a:extLst>
              <a:ext uri="{FF2B5EF4-FFF2-40B4-BE49-F238E27FC236}">
                <a16:creationId xmlns:a16="http://schemas.microsoft.com/office/drawing/2014/main" id="{A408BF4D-2255-4D78-A42E-A062C60DB183}"/>
              </a:ext>
            </a:extLst>
          </p:cNvPr>
          <p:cNvPicPr>
            <a:picLocks noChangeAspect="1"/>
          </p:cNvPicPr>
          <p:nvPr/>
        </p:nvPicPr>
        <p:blipFill>
          <a:blip r:embed="rId4"/>
          <a:stretch>
            <a:fillRect/>
          </a:stretch>
        </p:blipFill>
        <p:spPr>
          <a:xfrm>
            <a:off x="7660525" y="206062"/>
            <a:ext cx="4011952" cy="1961398"/>
          </a:xfrm>
          <a:prstGeom prst="rect">
            <a:avLst/>
          </a:prstGeom>
        </p:spPr>
      </p:pic>
      <p:sp>
        <p:nvSpPr>
          <p:cNvPr id="12" name="Arrow: Right 11">
            <a:extLst>
              <a:ext uri="{FF2B5EF4-FFF2-40B4-BE49-F238E27FC236}">
                <a16:creationId xmlns:a16="http://schemas.microsoft.com/office/drawing/2014/main" id="{F3571B42-D0B6-4B98-B0AD-543A0E33FC67}"/>
              </a:ext>
            </a:extLst>
          </p:cNvPr>
          <p:cNvSpPr/>
          <p:nvPr/>
        </p:nvSpPr>
        <p:spPr>
          <a:xfrm rot="19655535">
            <a:off x="6049342" y="2273781"/>
            <a:ext cx="1339206" cy="555885"/>
          </a:xfrm>
          <a:prstGeom prst="rightArrow">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35986A7-A72E-49AF-942E-2CDB6BBE607F}"/>
              </a:ext>
            </a:extLst>
          </p:cNvPr>
          <p:cNvSpPr/>
          <p:nvPr/>
        </p:nvSpPr>
        <p:spPr>
          <a:xfrm>
            <a:off x="7965868" y="2133092"/>
            <a:ext cx="4428187" cy="584775"/>
          </a:xfrm>
          <a:prstGeom prst="rect">
            <a:avLst/>
          </a:prstGeom>
        </p:spPr>
        <p:txBody>
          <a:bodyPr wrap="square">
            <a:spAutoFit/>
          </a:bodyPr>
          <a:lstStyle/>
          <a:p>
            <a:r>
              <a:rPr lang="en-US" sz="2000" b="0" i="0">
                <a:solidFill>
                  <a:schemeClr val="bg1"/>
                </a:solidFill>
                <a:effectLst/>
                <a:latin typeface="Times New Roman" panose="02020603050405020304" pitchFamily="18" charset="0"/>
                <a:cs typeface="Times New Roman" panose="02020603050405020304" pitchFamily="18" charset="0"/>
              </a:rPr>
              <a:t>Trong đó mỗi phần tử </a:t>
            </a:r>
            <a:r>
              <a:rPr lang="en-US" sz="3200" b="0" i="1">
                <a:solidFill>
                  <a:schemeClr val="bg1"/>
                </a:solidFill>
                <a:effectLst/>
                <a:latin typeface="Times New Roman" panose="02020603050405020304" pitchFamily="18" charset="0"/>
                <a:cs typeface="Times New Roman" panose="02020603050405020304" pitchFamily="18" charset="0"/>
              </a:rPr>
              <a:t>w</a:t>
            </a:r>
            <a:r>
              <a:rPr lang="en-US" sz="2000" b="0" i="1">
                <a:solidFill>
                  <a:schemeClr val="bg1"/>
                </a:solidFill>
                <a:effectLst/>
                <a:latin typeface="Times New Roman" panose="02020603050405020304" pitchFamily="18" charset="0"/>
                <a:cs typeface="Times New Roman" panose="02020603050405020304" pitchFamily="18" charset="0"/>
              </a:rPr>
              <a:t>ij</a:t>
            </a:r>
            <a:r>
              <a:rPr lang="en-US" sz="2000" b="0" i="0">
                <a:solidFill>
                  <a:schemeClr val="bg1"/>
                </a:solidFill>
                <a:effectLst/>
                <a:latin typeface="Times New Roman" panose="02020603050405020304" pitchFamily="18" charset="0"/>
                <a:cs typeface="Times New Roman" panose="02020603050405020304" pitchFamily="18" charset="0"/>
              </a:rPr>
              <a:t>​ là một pixel.</a:t>
            </a:r>
            <a:endParaRPr lang="en-US" sz="2000">
              <a:solidFill>
                <a:schemeClr val="bg1"/>
              </a:solidFill>
              <a:latin typeface="Times New Roman" panose="02020603050405020304" pitchFamily="18" charset="0"/>
              <a:cs typeface="Times New Roman" panose="02020603050405020304" pitchFamily="18" charset="0"/>
            </a:endParaRPr>
          </a:p>
        </p:txBody>
      </p:sp>
      <p:pic>
        <p:nvPicPr>
          <p:cNvPr id="14" name="Picture 13">
            <a:extLst>
              <a:ext uri="{FF2B5EF4-FFF2-40B4-BE49-F238E27FC236}">
                <a16:creationId xmlns:a16="http://schemas.microsoft.com/office/drawing/2014/main" id="{7B6063D6-3CB3-492F-AD5B-5A7AC2A76E0E}"/>
              </a:ext>
            </a:extLst>
          </p:cNvPr>
          <p:cNvPicPr>
            <a:picLocks noChangeAspect="1"/>
          </p:cNvPicPr>
          <p:nvPr/>
        </p:nvPicPr>
        <p:blipFill>
          <a:blip r:embed="rId5"/>
          <a:stretch>
            <a:fillRect/>
          </a:stretch>
        </p:blipFill>
        <p:spPr>
          <a:xfrm>
            <a:off x="7863491" y="4152473"/>
            <a:ext cx="4328509" cy="936854"/>
          </a:xfrm>
          <a:prstGeom prst="rect">
            <a:avLst/>
          </a:prstGeom>
        </p:spPr>
      </p:pic>
      <p:sp>
        <p:nvSpPr>
          <p:cNvPr id="15" name="Rectangle 14">
            <a:extLst>
              <a:ext uri="{FF2B5EF4-FFF2-40B4-BE49-F238E27FC236}">
                <a16:creationId xmlns:a16="http://schemas.microsoft.com/office/drawing/2014/main" id="{EAEEDFB6-D656-4360-81B2-EA6FA013B37A}"/>
              </a:ext>
            </a:extLst>
          </p:cNvPr>
          <p:cNvSpPr/>
          <p:nvPr/>
        </p:nvSpPr>
        <p:spPr>
          <a:xfrm>
            <a:off x="7502246" y="6083703"/>
            <a:ext cx="4328508" cy="646331"/>
          </a:xfrm>
          <a:prstGeom prst="rect">
            <a:avLst/>
          </a:prstGeom>
        </p:spPr>
        <p:txBody>
          <a:bodyPr wrap="square">
            <a:spAutoFit/>
          </a:bodyPr>
          <a:lstStyle/>
          <a:p>
            <a:r>
              <a:rPr lang="vi-VN" b="0" i="0">
                <a:solidFill>
                  <a:schemeClr val="bg1"/>
                </a:solidFill>
                <a:effectLst/>
                <a:latin typeface="Roboto"/>
              </a:rPr>
              <a:t>Ảnh màu kích thước 3*3 biểu diễn dạng ma trận, mỗi pixel biểu diễn giá trị (r,g,b)</a:t>
            </a:r>
            <a:endParaRPr lang="en-US">
              <a:solidFill>
                <a:schemeClr val="bg1"/>
              </a:solidFill>
            </a:endParaRPr>
          </a:p>
        </p:txBody>
      </p:sp>
      <p:sp>
        <p:nvSpPr>
          <p:cNvPr id="16" name="Rectangle 15">
            <a:extLst>
              <a:ext uri="{FF2B5EF4-FFF2-40B4-BE49-F238E27FC236}">
                <a16:creationId xmlns:a16="http://schemas.microsoft.com/office/drawing/2014/main" id="{6754EB69-4188-48B5-9FB5-2EC67DE9BCC1}"/>
              </a:ext>
            </a:extLst>
          </p:cNvPr>
          <p:cNvSpPr/>
          <p:nvPr/>
        </p:nvSpPr>
        <p:spPr>
          <a:xfrm>
            <a:off x="7660524" y="3052859"/>
            <a:ext cx="4531475" cy="923330"/>
          </a:xfrm>
          <a:prstGeom prst="rect">
            <a:avLst/>
          </a:prstGeom>
        </p:spPr>
        <p:txBody>
          <a:bodyPr wrap="square">
            <a:spAutoFit/>
          </a:bodyPr>
          <a:lstStyle/>
          <a:p>
            <a:r>
              <a:rPr lang="vi-VN" b="0" i="0">
                <a:solidFill>
                  <a:schemeClr val="bg1"/>
                </a:solidFill>
                <a:effectLst/>
                <a:latin typeface="Roboto"/>
              </a:rPr>
              <a:t>Như vậy có thể hiểu là mỗi pixel thì biểu diễn một màu và bức ảnh trên là sự kết hợp rất nhiều pixel.</a:t>
            </a:r>
            <a:endParaRPr lang="en-US">
              <a:solidFill>
                <a:schemeClr val="bg1"/>
              </a:solidFill>
            </a:endParaRPr>
          </a:p>
        </p:txBody>
      </p:sp>
      <p:sp>
        <p:nvSpPr>
          <p:cNvPr id="19" name="Rectangle 18">
            <a:extLst>
              <a:ext uri="{FF2B5EF4-FFF2-40B4-BE49-F238E27FC236}">
                <a16:creationId xmlns:a16="http://schemas.microsoft.com/office/drawing/2014/main" id="{ADB5268F-8EF1-4494-8289-E4B6286F0B00}"/>
              </a:ext>
            </a:extLst>
          </p:cNvPr>
          <p:cNvSpPr/>
          <p:nvPr/>
        </p:nvSpPr>
        <p:spPr>
          <a:xfrm>
            <a:off x="5707177" y="4152473"/>
            <a:ext cx="2302854" cy="93685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i="1">
                <a:solidFill>
                  <a:schemeClr val="tx1"/>
                </a:solidFill>
              </a:rPr>
              <a:t>w</a:t>
            </a:r>
            <a:r>
              <a:rPr lang="en-US" i="1">
                <a:solidFill>
                  <a:schemeClr val="tx1"/>
                </a:solidFill>
              </a:rPr>
              <a:t>ij</a:t>
            </a:r>
            <a:r>
              <a:rPr lang="en-US">
                <a:solidFill>
                  <a:schemeClr val="tx1"/>
                </a:solidFill>
              </a:rPr>
              <a:t>​=</a:t>
            </a:r>
            <a:r>
              <a:rPr lang="en-US" sz="3200">
                <a:solidFill>
                  <a:schemeClr val="tx1"/>
                </a:solidFill>
              </a:rPr>
              <a:t>(</a:t>
            </a:r>
            <a:r>
              <a:rPr lang="en-US" sz="3200" i="1">
                <a:solidFill>
                  <a:schemeClr val="tx1"/>
                </a:solidFill>
              </a:rPr>
              <a:t>r</a:t>
            </a:r>
            <a:r>
              <a:rPr lang="en-US" i="1">
                <a:solidFill>
                  <a:schemeClr val="tx1"/>
                </a:solidFill>
              </a:rPr>
              <a:t>ij</a:t>
            </a:r>
            <a:r>
              <a:rPr lang="en-US">
                <a:solidFill>
                  <a:schemeClr val="tx1"/>
                </a:solidFill>
              </a:rPr>
              <a:t>​,</a:t>
            </a:r>
            <a:r>
              <a:rPr lang="en-US" sz="3200" i="1">
                <a:solidFill>
                  <a:schemeClr val="tx1"/>
                </a:solidFill>
              </a:rPr>
              <a:t>g</a:t>
            </a:r>
            <a:r>
              <a:rPr lang="en-US" i="1">
                <a:solidFill>
                  <a:schemeClr val="tx1"/>
                </a:solidFill>
              </a:rPr>
              <a:t>ij</a:t>
            </a:r>
            <a:r>
              <a:rPr lang="en-US">
                <a:solidFill>
                  <a:schemeClr val="tx1"/>
                </a:solidFill>
              </a:rPr>
              <a:t>​,</a:t>
            </a:r>
            <a:r>
              <a:rPr lang="en-US" sz="3200" i="1">
                <a:solidFill>
                  <a:schemeClr val="tx1"/>
                </a:solidFill>
              </a:rPr>
              <a:t>b</a:t>
            </a:r>
            <a:r>
              <a:rPr lang="en-US" i="1">
                <a:solidFill>
                  <a:schemeClr val="tx1"/>
                </a:solidFill>
              </a:rPr>
              <a:t>ij</a:t>
            </a:r>
            <a:r>
              <a:rPr lang="en-US">
                <a:solidFill>
                  <a:schemeClr val="tx1"/>
                </a:solidFill>
              </a:rPr>
              <a:t>​</a:t>
            </a:r>
            <a:r>
              <a:rPr lang="en-US" sz="3200">
                <a:solidFill>
                  <a:schemeClr val="tx1"/>
                </a:solidFill>
              </a:rPr>
              <a:t>) = </a:t>
            </a:r>
          </a:p>
        </p:txBody>
      </p:sp>
      <p:sp>
        <p:nvSpPr>
          <p:cNvPr id="20" name="Oval 19">
            <a:extLst>
              <a:ext uri="{FF2B5EF4-FFF2-40B4-BE49-F238E27FC236}">
                <a16:creationId xmlns:a16="http://schemas.microsoft.com/office/drawing/2014/main" id="{7F99AA83-5066-4E93-84B5-1F400A73B55D}"/>
              </a:ext>
            </a:extLst>
          </p:cNvPr>
          <p:cNvSpPr/>
          <p:nvPr/>
        </p:nvSpPr>
        <p:spPr>
          <a:xfrm>
            <a:off x="8195653" y="1463040"/>
            <a:ext cx="821738" cy="546177"/>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Arrow Connector 21">
            <a:extLst>
              <a:ext uri="{FF2B5EF4-FFF2-40B4-BE49-F238E27FC236}">
                <a16:creationId xmlns:a16="http://schemas.microsoft.com/office/drawing/2014/main" id="{9039BE41-85FF-43DD-B5DB-331C1FD2542B}"/>
              </a:ext>
            </a:extLst>
          </p:cNvPr>
          <p:cNvCxnSpPr>
            <a:cxnSpLocks/>
            <a:stCxn id="20" idx="3"/>
            <a:endCxn id="19" idx="0"/>
          </p:cNvCxnSpPr>
          <p:nvPr/>
        </p:nvCxnSpPr>
        <p:spPr>
          <a:xfrm flipH="1">
            <a:off x="6858604" y="1929231"/>
            <a:ext cx="1457390" cy="222324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61762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8E5003B-8740-4945-9ED2-DC661A5B441C}"/>
              </a:ext>
            </a:extLst>
          </p:cNvPr>
          <p:cNvSpPr txBox="1"/>
          <p:nvPr/>
        </p:nvSpPr>
        <p:spPr>
          <a:xfrm>
            <a:off x="154546" y="206062"/>
            <a:ext cx="2846231" cy="461665"/>
          </a:xfrm>
          <a:prstGeom prst="rect">
            <a:avLst/>
          </a:prstGeom>
          <a:noFill/>
        </p:spPr>
        <p:txBody>
          <a:bodyPr wrap="square" rtlCol="0">
            <a:spAutoFit/>
          </a:bodyPr>
          <a:lstStyle/>
          <a:p>
            <a:r>
              <a:rPr lang="en-US" sz="2400" b="1">
                <a:solidFill>
                  <a:srgbClr val="92D050"/>
                </a:solidFill>
              </a:rPr>
              <a:t>I. Khái niệm xử lí ảnh </a:t>
            </a:r>
          </a:p>
        </p:txBody>
      </p:sp>
      <p:sp>
        <p:nvSpPr>
          <p:cNvPr id="4" name="TextBox 3">
            <a:extLst>
              <a:ext uri="{FF2B5EF4-FFF2-40B4-BE49-F238E27FC236}">
                <a16:creationId xmlns:a16="http://schemas.microsoft.com/office/drawing/2014/main" id="{64228C36-22CA-467B-B79D-82404D16D34B}"/>
              </a:ext>
            </a:extLst>
          </p:cNvPr>
          <p:cNvSpPr txBox="1"/>
          <p:nvPr/>
        </p:nvSpPr>
        <p:spPr>
          <a:xfrm>
            <a:off x="3000777" y="267617"/>
            <a:ext cx="1841679" cy="400110"/>
          </a:xfrm>
          <a:prstGeom prst="rect">
            <a:avLst/>
          </a:prstGeom>
          <a:noFill/>
        </p:spPr>
        <p:txBody>
          <a:bodyPr wrap="square" rtlCol="0">
            <a:spAutoFit/>
          </a:bodyPr>
          <a:lstStyle/>
          <a:p>
            <a:pPr algn="ctr"/>
            <a:r>
              <a:rPr lang="en-US" sz="2000" b="1">
                <a:solidFill>
                  <a:schemeClr val="accent4"/>
                </a:solidFill>
                <a:latin typeface="Times New Roman" panose="02020603050405020304" pitchFamily="18" charset="0"/>
                <a:cs typeface="Times New Roman" panose="02020603050405020304" pitchFamily="18" charset="0"/>
              </a:rPr>
              <a:t>Ảnh xám</a:t>
            </a:r>
          </a:p>
        </p:txBody>
      </p:sp>
      <p:pic>
        <p:nvPicPr>
          <p:cNvPr id="7170" name="Picture 2">
            <a:extLst>
              <a:ext uri="{FF2B5EF4-FFF2-40B4-BE49-F238E27FC236}">
                <a16:creationId xmlns:a16="http://schemas.microsoft.com/office/drawing/2014/main" id="{A9CC7ED5-A37D-4E8B-8AA3-96410099993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2768" y="1806500"/>
            <a:ext cx="4836017" cy="362701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9AC46DED-E9B3-42FA-8E89-ED16E100C920}"/>
              </a:ext>
            </a:extLst>
          </p:cNvPr>
          <p:cNvSpPr/>
          <p:nvPr/>
        </p:nvSpPr>
        <p:spPr>
          <a:xfrm>
            <a:off x="154546" y="729282"/>
            <a:ext cx="6603643" cy="1015663"/>
          </a:xfrm>
          <a:prstGeom prst="rect">
            <a:avLst/>
          </a:prstGeom>
        </p:spPr>
        <p:txBody>
          <a:bodyPr wrap="square">
            <a:spAutoFit/>
          </a:bodyPr>
          <a:lstStyle/>
          <a:p>
            <a:pPr algn="just"/>
            <a:r>
              <a:rPr lang="vi-VN" sz="2000" b="0" i="0">
                <a:solidFill>
                  <a:schemeClr val="bg1"/>
                </a:solidFill>
                <a:effectLst/>
                <a:latin typeface="+mj-lt"/>
              </a:rPr>
              <a:t>Tương tự ảnh màu, ảnh xám cũng có kích thước 800 pixel * 600 pixel, có thể biểu diễn dưới dạng một </a:t>
            </a:r>
            <a:r>
              <a:rPr lang="vi-VN" sz="2000" b="0" i="0" u="none" strike="noStrike">
                <a:solidFill>
                  <a:schemeClr val="bg1"/>
                </a:solidFill>
                <a:effectLst/>
                <a:latin typeface="+mj-lt"/>
                <a:hlinkClick r:id="rId3">
                  <a:extLst>
                    <a:ext uri="{A12FA001-AC4F-418D-AE19-62706E023703}">
                      <ahyp:hlinkClr xmlns:ahyp="http://schemas.microsoft.com/office/drawing/2018/hyperlinkcolor" val="tx"/>
                    </a:ext>
                  </a:extLst>
                </a:hlinkClick>
              </a:rPr>
              <a:t>ma trận</a:t>
            </a:r>
            <a:r>
              <a:rPr lang="vi-VN" sz="2000" b="0" i="0">
                <a:solidFill>
                  <a:schemeClr val="bg1"/>
                </a:solidFill>
                <a:effectLst/>
                <a:latin typeface="+mj-lt"/>
              </a:rPr>
              <a:t> kích thước 600 * 800 (vì định nghĩa ma trận là số hàng nhân số cột).</a:t>
            </a:r>
            <a:endParaRPr lang="en-US" sz="2000">
              <a:solidFill>
                <a:schemeClr val="bg1"/>
              </a:solidFill>
              <a:latin typeface="+mj-lt"/>
            </a:endParaRPr>
          </a:p>
        </p:txBody>
      </p:sp>
      <p:pic>
        <p:nvPicPr>
          <p:cNvPr id="6" name="Picture 5">
            <a:extLst>
              <a:ext uri="{FF2B5EF4-FFF2-40B4-BE49-F238E27FC236}">
                <a16:creationId xmlns:a16="http://schemas.microsoft.com/office/drawing/2014/main" id="{B123BD82-13F0-4B47-A5DA-D99A78CF2727}"/>
              </a:ext>
            </a:extLst>
          </p:cNvPr>
          <p:cNvPicPr>
            <a:picLocks noChangeAspect="1"/>
          </p:cNvPicPr>
          <p:nvPr/>
        </p:nvPicPr>
        <p:blipFill rotWithShape="1">
          <a:blip r:embed="rId4"/>
          <a:srcRect r="742"/>
          <a:stretch/>
        </p:blipFill>
        <p:spPr>
          <a:xfrm>
            <a:off x="7733522" y="913527"/>
            <a:ext cx="3875710" cy="1662835"/>
          </a:xfrm>
          <a:prstGeom prst="rect">
            <a:avLst/>
          </a:prstGeom>
        </p:spPr>
      </p:pic>
      <p:sp>
        <p:nvSpPr>
          <p:cNvPr id="7" name="Rectangle 6">
            <a:extLst>
              <a:ext uri="{FF2B5EF4-FFF2-40B4-BE49-F238E27FC236}">
                <a16:creationId xmlns:a16="http://schemas.microsoft.com/office/drawing/2014/main" id="{39D8C978-1F7F-418F-9655-F985AF885DF3}"/>
              </a:ext>
            </a:extLst>
          </p:cNvPr>
          <p:cNvSpPr/>
          <p:nvPr/>
        </p:nvSpPr>
        <p:spPr>
          <a:xfrm>
            <a:off x="6758189" y="2650423"/>
            <a:ext cx="5180526" cy="1631216"/>
          </a:xfrm>
          <a:prstGeom prst="rect">
            <a:avLst/>
          </a:prstGeom>
        </p:spPr>
        <p:txBody>
          <a:bodyPr wrap="square">
            <a:spAutoFit/>
          </a:bodyPr>
          <a:lstStyle/>
          <a:p>
            <a:pPr algn="just"/>
            <a:r>
              <a:rPr lang="vi-VN" sz="2000" b="0" i="0">
                <a:solidFill>
                  <a:schemeClr val="bg1"/>
                </a:solidFill>
                <a:effectLst/>
                <a:latin typeface="+mj-lt"/>
              </a:rPr>
              <a:t>Tuy nhiên mỗi pixel trong ảnh xám chỉ cần biểu diễn bằng một giá trị nguyên trong khoảng từ [0,255] thay vì (r,g,b) như trong ảnh màu. Do đó khi biểu diễn ảnh xám trong máy tính chỉ cần một ma trận là đủ.</a:t>
            </a:r>
            <a:endParaRPr lang="en-US" sz="2000">
              <a:solidFill>
                <a:schemeClr val="bg1"/>
              </a:solidFill>
              <a:latin typeface="+mj-lt"/>
            </a:endParaRPr>
          </a:p>
        </p:txBody>
      </p:sp>
      <p:pic>
        <p:nvPicPr>
          <p:cNvPr id="8" name="Picture 7">
            <a:extLst>
              <a:ext uri="{FF2B5EF4-FFF2-40B4-BE49-F238E27FC236}">
                <a16:creationId xmlns:a16="http://schemas.microsoft.com/office/drawing/2014/main" id="{0CF224E0-928F-4B81-B707-D3C51CFCD76A}"/>
              </a:ext>
            </a:extLst>
          </p:cNvPr>
          <p:cNvPicPr>
            <a:picLocks noChangeAspect="1"/>
          </p:cNvPicPr>
          <p:nvPr/>
        </p:nvPicPr>
        <p:blipFill>
          <a:blip r:embed="rId5"/>
          <a:stretch>
            <a:fillRect/>
          </a:stretch>
        </p:blipFill>
        <p:spPr>
          <a:xfrm>
            <a:off x="8371547" y="4355700"/>
            <a:ext cx="2599660" cy="1557555"/>
          </a:xfrm>
          <a:prstGeom prst="rect">
            <a:avLst/>
          </a:prstGeom>
        </p:spPr>
      </p:pic>
      <p:sp>
        <p:nvSpPr>
          <p:cNvPr id="17" name="Rectangle 16">
            <a:extLst>
              <a:ext uri="{FF2B5EF4-FFF2-40B4-BE49-F238E27FC236}">
                <a16:creationId xmlns:a16="http://schemas.microsoft.com/office/drawing/2014/main" id="{DBBCF493-E650-4AEE-84C6-6034764047A9}"/>
              </a:ext>
            </a:extLst>
          </p:cNvPr>
          <p:cNvSpPr/>
          <p:nvPr/>
        </p:nvSpPr>
        <p:spPr>
          <a:xfrm>
            <a:off x="6300452" y="5968605"/>
            <a:ext cx="6096000" cy="707886"/>
          </a:xfrm>
          <a:prstGeom prst="rect">
            <a:avLst/>
          </a:prstGeom>
        </p:spPr>
        <p:txBody>
          <a:bodyPr>
            <a:spAutoFit/>
          </a:bodyPr>
          <a:lstStyle/>
          <a:p>
            <a:r>
              <a:rPr lang="en-US" sz="2000" b="0" i="0">
                <a:solidFill>
                  <a:schemeClr val="bg1"/>
                </a:solidFill>
                <a:effectLst/>
                <a:latin typeface="Times New Roman" panose="02020603050405020304" pitchFamily="18" charset="0"/>
                <a:cs typeface="Times New Roman" panose="02020603050405020304" pitchFamily="18" charset="0"/>
              </a:rPr>
              <a:t>Giá trị 0 là màu đen, 255 là màu trắng và giá trị pixel càng gần 0 thì càng tối và càng gần 255 thì càng sáng.</a:t>
            </a:r>
            <a:endParaRPr lang="en-US" sz="200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199677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8E5003B-8740-4945-9ED2-DC661A5B441C}"/>
              </a:ext>
            </a:extLst>
          </p:cNvPr>
          <p:cNvSpPr txBox="1"/>
          <p:nvPr/>
        </p:nvSpPr>
        <p:spPr>
          <a:xfrm>
            <a:off x="154546" y="206062"/>
            <a:ext cx="2846231" cy="461665"/>
          </a:xfrm>
          <a:prstGeom prst="rect">
            <a:avLst/>
          </a:prstGeom>
          <a:noFill/>
        </p:spPr>
        <p:txBody>
          <a:bodyPr wrap="square" rtlCol="0">
            <a:spAutoFit/>
          </a:bodyPr>
          <a:lstStyle/>
          <a:p>
            <a:r>
              <a:rPr lang="en-US" sz="2400" b="1">
                <a:solidFill>
                  <a:srgbClr val="92D050"/>
                </a:solidFill>
              </a:rPr>
              <a:t>I. Khái niệm xử lí ảnh </a:t>
            </a:r>
          </a:p>
        </p:txBody>
      </p:sp>
      <p:sp>
        <p:nvSpPr>
          <p:cNvPr id="4" name="TextBox 3">
            <a:extLst>
              <a:ext uri="{FF2B5EF4-FFF2-40B4-BE49-F238E27FC236}">
                <a16:creationId xmlns:a16="http://schemas.microsoft.com/office/drawing/2014/main" id="{64228C36-22CA-467B-B79D-82404D16D34B}"/>
              </a:ext>
            </a:extLst>
          </p:cNvPr>
          <p:cNvSpPr txBox="1"/>
          <p:nvPr/>
        </p:nvSpPr>
        <p:spPr>
          <a:xfrm>
            <a:off x="3000777" y="267617"/>
            <a:ext cx="5061398" cy="400110"/>
          </a:xfrm>
          <a:prstGeom prst="rect">
            <a:avLst/>
          </a:prstGeom>
          <a:noFill/>
        </p:spPr>
        <p:txBody>
          <a:bodyPr wrap="square" rtlCol="0">
            <a:spAutoFit/>
          </a:bodyPr>
          <a:lstStyle/>
          <a:p>
            <a:pPr algn="ctr"/>
            <a:r>
              <a:rPr lang="en-US" sz="2000" b="1">
                <a:solidFill>
                  <a:schemeClr val="accent4"/>
                </a:solidFill>
                <a:latin typeface="Times New Roman" panose="02020603050405020304" pitchFamily="18" charset="0"/>
                <a:cs typeface="Times New Roman" panose="02020603050405020304" pitchFamily="18" charset="0"/>
              </a:rPr>
              <a:t>Ảnh màu chuyển sang ảnh xám để nhận diện</a:t>
            </a:r>
          </a:p>
        </p:txBody>
      </p:sp>
      <p:sp>
        <p:nvSpPr>
          <p:cNvPr id="2" name="Rectangle 1">
            <a:extLst>
              <a:ext uri="{FF2B5EF4-FFF2-40B4-BE49-F238E27FC236}">
                <a16:creationId xmlns:a16="http://schemas.microsoft.com/office/drawing/2014/main" id="{92341A25-3981-465B-8496-7CCA0BCD6DF7}"/>
              </a:ext>
            </a:extLst>
          </p:cNvPr>
          <p:cNvSpPr/>
          <p:nvPr/>
        </p:nvSpPr>
        <p:spPr>
          <a:xfrm>
            <a:off x="341246" y="861106"/>
            <a:ext cx="5319062" cy="3477875"/>
          </a:xfrm>
          <a:prstGeom prst="rect">
            <a:avLst/>
          </a:prstGeom>
        </p:spPr>
        <p:txBody>
          <a:bodyPr wrap="square">
            <a:spAutoFit/>
          </a:bodyPr>
          <a:lstStyle/>
          <a:p>
            <a:pPr algn="just"/>
            <a:r>
              <a:rPr lang="en-US" sz="2000" b="0" i="0">
                <a:solidFill>
                  <a:schemeClr val="bg1"/>
                </a:solidFill>
                <a:effectLst/>
                <a:latin typeface="+mj-lt"/>
              </a:rPr>
              <a:t>      </a:t>
            </a:r>
            <a:r>
              <a:rPr lang="vi-VN" sz="2000" b="0" i="0">
                <a:solidFill>
                  <a:schemeClr val="bg1"/>
                </a:solidFill>
                <a:effectLst/>
                <a:latin typeface="+mj-lt"/>
              </a:rPr>
              <a:t>Trong xử lý ảnh, việc chuyển đổi ảnh màu sang ảnh xám là công việc vô cùng phổ biến.</a:t>
            </a:r>
            <a:r>
              <a:rPr lang="en-US" sz="2000" b="0" i="0">
                <a:solidFill>
                  <a:schemeClr val="bg1"/>
                </a:solidFill>
                <a:effectLst/>
                <a:latin typeface="+mj-lt"/>
              </a:rPr>
              <a:t> </a:t>
            </a:r>
            <a:r>
              <a:rPr lang="vi-VN" sz="2000" b="0" i="0">
                <a:solidFill>
                  <a:schemeClr val="bg1"/>
                </a:solidFill>
                <a:effectLst/>
                <a:latin typeface="+mj-lt"/>
              </a:rPr>
              <a:t>Ảnh màu thực chất chỉ là tập hợp của những ma trận số có cùng kích thước. </a:t>
            </a:r>
            <a:endParaRPr lang="en-US" sz="2000" b="0" i="0">
              <a:solidFill>
                <a:schemeClr val="bg1"/>
              </a:solidFill>
              <a:effectLst/>
              <a:latin typeface="+mj-lt"/>
            </a:endParaRPr>
          </a:p>
          <a:p>
            <a:pPr algn="just"/>
            <a:endParaRPr lang="en-US" sz="2000" b="0" i="0">
              <a:solidFill>
                <a:schemeClr val="bg1"/>
              </a:solidFill>
              <a:effectLst/>
              <a:latin typeface="+mj-lt"/>
            </a:endParaRPr>
          </a:p>
          <a:p>
            <a:pPr algn="just"/>
            <a:r>
              <a:rPr lang="en-US" sz="2000" b="0" i="0">
                <a:solidFill>
                  <a:schemeClr val="bg1"/>
                </a:solidFill>
                <a:effectLst/>
                <a:latin typeface="+mj-lt"/>
              </a:rPr>
              <a:t>      </a:t>
            </a:r>
            <a:r>
              <a:rPr lang="vi-VN" sz="2000" b="0" i="0">
                <a:solidFill>
                  <a:schemeClr val="bg1"/>
                </a:solidFill>
                <a:effectLst/>
                <a:latin typeface="+mj-lt"/>
              </a:rPr>
              <a:t>Khi muốn xử lý thông tin trên ảnh, sẽ dễ dàng hơn nếu ta chỉ xử lý dữ liệu trên một ma trận số thay vì nhiều ma trận số. Việc biến đổi ảnh màu về ảnh số (Grayscale converting) xuất hiện vì mục đích trên - biến đổi thông tin ảnh về một ma trận số hai chiều duy nhất.</a:t>
            </a:r>
            <a:endParaRPr lang="en-US" sz="2000">
              <a:solidFill>
                <a:schemeClr val="bg1"/>
              </a:solidFill>
              <a:latin typeface="+mj-lt"/>
            </a:endParaRPr>
          </a:p>
        </p:txBody>
      </p:sp>
      <p:pic>
        <p:nvPicPr>
          <p:cNvPr id="9" name="Picture 8">
            <a:extLst>
              <a:ext uri="{FF2B5EF4-FFF2-40B4-BE49-F238E27FC236}">
                <a16:creationId xmlns:a16="http://schemas.microsoft.com/office/drawing/2014/main" id="{07F0A6BB-139F-49F7-88BF-7FC804C24FF0}"/>
              </a:ext>
            </a:extLst>
          </p:cNvPr>
          <p:cNvPicPr>
            <a:picLocks noChangeAspect="1"/>
          </p:cNvPicPr>
          <p:nvPr/>
        </p:nvPicPr>
        <p:blipFill rotWithShape="1">
          <a:blip r:embed="rId2"/>
          <a:srcRect t="4118"/>
          <a:stretch/>
        </p:blipFill>
        <p:spPr>
          <a:xfrm>
            <a:off x="6096000" y="589334"/>
            <a:ext cx="5319062" cy="3477875"/>
          </a:xfrm>
          <a:prstGeom prst="rect">
            <a:avLst/>
          </a:prstGeom>
        </p:spPr>
      </p:pic>
      <p:sp>
        <p:nvSpPr>
          <p:cNvPr id="10" name="Rectangle 9">
            <a:extLst>
              <a:ext uri="{FF2B5EF4-FFF2-40B4-BE49-F238E27FC236}">
                <a16:creationId xmlns:a16="http://schemas.microsoft.com/office/drawing/2014/main" id="{1715A442-7B13-4A47-A059-077BD699BBFF}"/>
              </a:ext>
            </a:extLst>
          </p:cNvPr>
          <p:cNvSpPr/>
          <p:nvPr/>
        </p:nvSpPr>
        <p:spPr>
          <a:xfrm>
            <a:off x="1577661" y="4502880"/>
            <a:ext cx="10264462" cy="1323439"/>
          </a:xfrm>
          <a:prstGeom prst="rect">
            <a:avLst/>
          </a:prstGeom>
        </p:spPr>
        <p:txBody>
          <a:bodyPr wrap="square">
            <a:spAutoFit/>
          </a:bodyPr>
          <a:lstStyle/>
          <a:p>
            <a:pPr algn="just"/>
            <a:r>
              <a:rPr lang="en-US" sz="2000">
                <a:solidFill>
                  <a:schemeClr val="bg1"/>
                </a:solidFill>
                <a:latin typeface="+mj-lt"/>
              </a:rPr>
              <a:t>H</a:t>
            </a:r>
            <a:r>
              <a:rPr lang="vi-VN" sz="2000" b="0" i="0">
                <a:solidFill>
                  <a:schemeClr val="bg1"/>
                </a:solidFill>
                <a:effectLst/>
                <a:latin typeface="+mj-lt"/>
              </a:rPr>
              <a:t>ình ảnh của bạn được lưu trữ dưới dạng RGB (Red-Green-Blue). Điều này có nghĩa bạn có ba ma trận xám tương ứng cho màu Red, Green, Blue. Công việc của bạn là tìm cách tổng hợp ba ma trận này về thành một ma trận duy nhất. Một trong số các công thức phổ biến để thực hiện việc đó là</a:t>
            </a:r>
            <a:br>
              <a:rPr lang="vi-VN" sz="2000">
                <a:solidFill>
                  <a:schemeClr val="bg1"/>
                </a:solidFill>
                <a:latin typeface="+mj-lt"/>
              </a:rPr>
            </a:br>
            <a:r>
              <a:rPr lang="vi-VN" sz="2000" b="1" i="0">
                <a:solidFill>
                  <a:schemeClr val="bg1"/>
                </a:solidFill>
                <a:effectLst/>
                <a:latin typeface="+mj-lt"/>
              </a:rPr>
              <a:t>Y = 0.2126R + 0.7152G + 0.0722B</a:t>
            </a:r>
            <a:endParaRPr lang="en-US" sz="2000">
              <a:solidFill>
                <a:schemeClr val="bg1"/>
              </a:solidFill>
              <a:latin typeface="+mj-lt"/>
            </a:endParaRPr>
          </a:p>
        </p:txBody>
      </p:sp>
      <p:sp>
        <p:nvSpPr>
          <p:cNvPr id="12" name="Rectangle 11">
            <a:extLst>
              <a:ext uri="{FF2B5EF4-FFF2-40B4-BE49-F238E27FC236}">
                <a16:creationId xmlns:a16="http://schemas.microsoft.com/office/drawing/2014/main" id="{BBD927FC-9A2B-442D-8959-9E41598F45B2}"/>
              </a:ext>
            </a:extLst>
          </p:cNvPr>
          <p:cNvSpPr/>
          <p:nvPr/>
        </p:nvSpPr>
        <p:spPr>
          <a:xfrm>
            <a:off x="6280600" y="5657671"/>
            <a:ext cx="3816437" cy="1200329"/>
          </a:xfrm>
          <a:prstGeom prst="rect">
            <a:avLst/>
          </a:prstGeom>
        </p:spPr>
        <p:txBody>
          <a:bodyPr wrap="square">
            <a:spAutoFit/>
          </a:bodyPr>
          <a:lstStyle/>
          <a:p>
            <a:pPr algn="just">
              <a:buFont typeface="Arial" panose="020B0604020202020204" pitchFamily="34" charset="0"/>
              <a:buChar char="•"/>
            </a:pPr>
            <a:r>
              <a:rPr lang="en-US" b="0" i="0">
                <a:solidFill>
                  <a:schemeClr val="bg1"/>
                </a:solidFill>
                <a:effectLst/>
                <a:latin typeface="Helvetica Neue"/>
              </a:rPr>
              <a:t>Y: ma trận xám cần tìm</a:t>
            </a:r>
          </a:p>
          <a:p>
            <a:pPr algn="just">
              <a:buFont typeface="Arial" panose="020B0604020202020204" pitchFamily="34" charset="0"/>
              <a:buChar char="•"/>
            </a:pPr>
            <a:r>
              <a:rPr lang="en-US" b="0" i="0">
                <a:solidFill>
                  <a:schemeClr val="bg1"/>
                </a:solidFill>
                <a:effectLst/>
                <a:latin typeface="Helvetica Neue"/>
              </a:rPr>
              <a:t>R: ma trận xám đỏ của ảnh</a:t>
            </a:r>
          </a:p>
          <a:p>
            <a:pPr algn="just">
              <a:buFont typeface="Arial" panose="020B0604020202020204" pitchFamily="34" charset="0"/>
              <a:buChar char="•"/>
            </a:pPr>
            <a:r>
              <a:rPr lang="en-US" b="0" i="0">
                <a:solidFill>
                  <a:schemeClr val="bg1"/>
                </a:solidFill>
                <a:effectLst/>
                <a:latin typeface="Helvetica Neue"/>
              </a:rPr>
              <a:t>G: ma trận xám lục của ảnh</a:t>
            </a:r>
          </a:p>
          <a:p>
            <a:pPr algn="just">
              <a:buFont typeface="Arial" panose="020B0604020202020204" pitchFamily="34" charset="0"/>
              <a:buChar char="•"/>
            </a:pPr>
            <a:r>
              <a:rPr lang="en-US" b="0" i="0">
                <a:solidFill>
                  <a:schemeClr val="bg1"/>
                </a:solidFill>
                <a:effectLst/>
                <a:latin typeface="Helvetica Neue"/>
              </a:rPr>
              <a:t>B: ma trận xám lam của ảnh</a:t>
            </a:r>
          </a:p>
        </p:txBody>
      </p:sp>
      <p:sp>
        <p:nvSpPr>
          <p:cNvPr id="13" name="TextBox 12">
            <a:extLst>
              <a:ext uri="{FF2B5EF4-FFF2-40B4-BE49-F238E27FC236}">
                <a16:creationId xmlns:a16="http://schemas.microsoft.com/office/drawing/2014/main" id="{61FC89C0-4139-42BB-9BAC-83F25BE1C1E3}"/>
              </a:ext>
            </a:extLst>
          </p:cNvPr>
          <p:cNvSpPr txBox="1"/>
          <p:nvPr/>
        </p:nvSpPr>
        <p:spPr>
          <a:xfrm>
            <a:off x="154546" y="4718394"/>
            <a:ext cx="1236415" cy="707886"/>
          </a:xfrm>
          <a:prstGeom prst="rect">
            <a:avLst/>
          </a:prstGeom>
          <a:noFill/>
        </p:spPr>
        <p:txBody>
          <a:bodyPr wrap="square" rtlCol="0">
            <a:spAutoFit/>
          </a:bodyPr>
          <a:lstStyle/>
          <a:p>
            <a:r>
              <a:rPr lang="en-US" sz="2000" b="1">
                <a:solidFill>
                  <a:schemeClr val="accent4"/>
                </a:solidFill>
                <a:latin typeface="Times New Roman" panose="02020603050405020304" pitchFamily="18" charset="0"/>
                <a:cs typeface="Times New Roman" panose="02020603050405020304" pitchFamily="18" charset="0"/>
              </a:rPr>
              <a:t>Làm nh</a:t>
            </a:r>
            <a:r>
              <a:rPr lang="vi-VN" sz="2000" b="1">
                <a:solidFill>
                  <a:schemeClr val="accent4"/>
                </a:solidFill>
                <a:latin typeface="Times New Roman" panose="02020603050405020304" pitchFamily="18" charset="0"/>
                <a:cs typeface="Times New Roman" panose="02020603050405020304" pitchFamily="18" charset="0"/>
              </a:rPr>
              <a:t>ư</a:t>
            </a:r>
            <a:r>
              <a:rPr lang="en-US" sz="2000" b="1">
                <a:solidFill>
                  <a:schemeClr val="accent4"/>
                </a:solidFill>
                <a:latin typeface="Times New Roman" panose="02020603050405020304" pitchFamily="18" charset="0"/>
                <a:cs typeface="Times New Roman" panose="02020603050405020304" pitchFamily="18" charset="0"/>
              </a:rPr>
              <a:t> thế nào?</a:t>
            </a:r>
          </a:p>
        </p:txBody>
      </p:sp>
    </p:spTree>
    <p:extLst>
      <p:ext uri="{BB962C8B-B14F-4D97-AF65-F5344CB8AC3E}">
        <p14:creationId xmlns:p14="http://schemas.microsoft.com/office/powerpoint/2010/main" val="38770086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5" name="TextBox 64">
            <a:extLst>
              <a:ext uri="{FF2B5EF4-FFF2-40B4-BE49-F238E27FC236}">
                <a16:creationId xmlns:a16="http://schemas.microsoft.com/office/drawing/2014/main" id="{5B01BC85-7079-4904-81A8-6966819192E1}"/>
              </a:ext>
            </a:extLst>
          </p:cNvPr>
          <p:cNvSpPr txBox="1"/>
          <p:nvPr/>
        </p:nvSpPr>
        <p:spPr>
          <a:xfrm>
            <a:off x="154546" y="206062"/>
            <a:ext cx="4987494" cy="461665"/>
          </a:xfrm>
          <a:prstGeom prst="rect">
            <a:avLst/>
          </a:prstGeom>
          <a:noFill/>
        </p:spPr>
        <p:txBody>
          <a:bodyPr wrap="square" rtlCol="0">
            <a:spAutoFit/>
          </a:bodyPr>
          <a:lstStyle/>
          <a:p>
            <a:r>
              <a:rPr lang="en-US" sz="2400" b="1">
                <a:solidFill>
                  <a:srgbClr val="92D050"/>
                </a:solidFill>
              </a:rPr>
              <a:t>II. Quy trình nhận diện khuôn mặt  </a:t>
            </a:r>
          </a:p>
        </p:txBody>
      </p:sp>
      <p:sp>
        <p:nvSpPr>
          <p:cNvPr id="2" name="Rectangle 1">
            <a:extLst>
              <a:ext uri="{FF2B5EF4-FFF2-40B4-BE49-F238E27FC236}">
                <a16:creationId xmlns:a16="http://schemas.microsoft.com/office/drawing/2014/main" id="{D11D0F3F-C03F-40CE-9762-E17D74F2D081}"/>
              </a:ext>
            </a:extLst>
          </p:cNvPr>
          <p:cNvSpPr/>
          <p:nvPr/>
        </p:nvSpPr>
        <p:spPr>
          <a:xfrm>
            <a:off x="1920190" y="1845272"/>
            <a:ext cx="8351619" cy="3477875"/>
          </a:xfrm>
          <a:prstGeom prst="rect">
            <a:avLst/>
          </a:prstGeom>
        </p:spPr>
        <p:txBody>
          <a:bodyPr wrap="square">
            <a:spAutoFit/>
          </a:bodyPr>
          <a:lstStyle/>
          <a:p>
            <a:r>
              <a:rPr lang="vi-VN" sz="2000" b="0" i="0">
                <a:solidFill>
                  <a:schemeClr val="bg1"/>
                </a:solidFill>
                <a:effectLst/>
                <a:latin typeface="+mj-lt"/>
              </a:rPr>
              <a:t>Có hai phương pháp tiếp cận với nhận dạng khuôn mặt là: Nhận dạng dựa trên đặc trưng của các phần tử trên khuôn mặt (Feature Based Face Recognition), và nhận</a:t>
            </a:r>
            <a:r>
              <a:rPr lang="en-US" sz="2000" b="0" i="0">
                <a:solidFill>
                  <a:schemeClr val="bg1"/>
                </a:solidFill>
                <a:effectLst/>
                <a:latin typeface="+mj-lt"/>
              </a:rPr>
              <a:t> </a:t>
            </a:r>
            <a:r>
              <a:rPr lang="vi-VN" sz="2000" b="0" i="0">
                <a:solidFill>
                  <a:schemeClr val="bg1"/>
                </a:solidFill>
                <a:effectLst/>
                <a:latin typeface="+mj-lt"/>
              </a:rPr>
              <a:t>dạng  dựa  trên  xét  tổng  thể  toàn  khuôn  mặt  (Appearance  Based  Face Recognition).</a:t>
            </a:r>
            <a:endParaRPr lang="en-US" sz="2000" b="0" i="0">
              <a:solidFill>
                <a:schemeClr val="bg1"/>
              </a:solidFill>
              <a:effectLst/>
              <a:latin typeface="+mj-lt"/>
            </a:endParaRPr>
          </a:p>
          <a:p>
            <a:endParaRPr lang="vi-VN" sz="2000" b="0" i="0">
              <a:solidFill>
                <a:schemeClr val="bg1"/>
              </a:solidFill>
              <a:effectLst/>
              <a:latin typeface="+mj-lt"/>
            </a:endParaRPr>
          </a:p>
          <a:p>
            <a:r>
              <a:rPr lang="vi-VN" sz="2000" b="0" i="0">
                <a:solidFill>
                  <a:schemeClr val="bg1"/>
                </a:solidFill>
                <a:effectLst/>
                <a:latin typeface="+mj-lt"/>
              </a:rPr>
              <a:t>Các đặc trưng haar-like (haar-like features) là các hình chữ nhật được phân thành các vùng khác nhau.</a:t>
            </a:r>
            <a:endParaRPr lang="en-US" sz="2000" b="0" i="0">
              <a:solidFill>
                <a:schemeClr val="bg1"/>
              </a:solidFill>
              <a:effectLst/>
              <a:latin typeface="+mj-lt"/>
            </a:endParaRPr>
          </a:p>
          <a:p>
            <a:endParaRPr lang="vi-VN" sz="2000" b="0" i="0">
              <a:solidFill>
                <a:schemeClr val="bg1"/>
              </a:solidFill>
              <a:effectLst/>
              <a:latin typeface="+mj-lt"/>
            </a:endParaRPr>
          </a:p>
          <a:p>
            <a:r>
              <a:rPr lang="vi-VN" sz="2000" b="0" i="0">
                <a:solidFill>
                  <a:schemeClr val="bg1"/>
                </a:solidFill>
                <a:effectLst/>
                <a:latin typeface="+mj-lt"/>
              </a:rPr>
              <a:t>Đầu tiên đưa ảnh về xám hóa (gray), sau đó cho các đặc trưng haar-like chạy khắp bức ảnh, những khu vực so sánh giống với nhiều đặc trưng haar-like nhất được đánh dấu lại.</a:t>
            </a:r>
          </a:p>
        </p:txBody>
      </p:sp>
    </p:spTree>
    <p:extLst>
      <p:ext uri="{BB962C8B-B14F-4D97-AF65-F5344CB8AC3E}">
        <p14:creationId xmlns:p14="http://schemas.microsoft.com/office/powerpoint/2010/main" val="59948815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267</TotalTime>
  <Words>1482</Words>
  <Application>Microsoft Office PowerPoint</Application>
  <PresentationFormat>Widescreen</PresentationFormat>
  <Paragraphs>91</Paragraphs>
  <Slides>23</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23</vt:i4>
      </vt:variant>
    </vt:vector>
  </HeadingPairs>
  <TitlesOfParts>
    <vt:vector size="31" baseType="lpstr">
      <vt:lpstr>Arial</vt:lpstr>
      <vt:lpstr>Calibri</vt:lpstr>
      <vt:lpstr>Calibri Light</vt:lpstr>
      <vt:lpstr>Helvetica Neue</vt:lpstr>
      <vt:lpstr>Open Sans</vt:lpstr>
      <vt:lpstr>Roboto</vt:lpstr>
      <vt:lpstr>Times New Roman</vt:lpstr>
      <vt:lpstr>Office Theme</vt:lpstr>
      <vt:lpstr>TRƯỜNG ĐẠI HỌC SƯ PHẠM KỸ THUẬT TP.HCM KHOA ĐÀO TẠO CHẤT LƯỢNG CAO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Đình Phạm</dc:creator>
  <cp:lastModifiedBy>Đình Phạm</cp:lastModifiedBy>
  <cp:revision>25</cp:revision>
  <dcterms:created xsi:type="dcterms:W3CDTF">2019-12-27T02:43:45Z</dcterms:created>
  <dcterms:modified xsi:type="dcterms:W3CDTF">2019-12-27T07:11:23Z</dcterms:modified>
</cp:coreProperties>
</file>